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84" r:id="rId3"/>
    <p:sldId id="286" r:id="rId4"/>
    <p:sldId id="274" r:id="rId5"/>
    <p:sldId id="288" r:id="rId6"/>
    <p:sldId id="272" r:id="rId7"/>
    <p:sldId id="289" r:id="rId8"/>
    <p:sldId id="276" r:id="rId9"/>
    <p:sldId id="270" r:id="rId10"/>
    <p:sldId id="291" r:id="rId11"/>
    <p:sldId id="292"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830"/>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AF382C-F912-494B-A0B6-6DAD1375B7D7}" type="datetimeFigureOut">
              <a:rPr lang="en-US" smtClean="0"/>
              <a:t>9/19/24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B29ACC-061E-8D40-AA66-33E1EAE417BA}" type="slidenum">
              <a:rPr lang="en-US" smtClean="0"/>
              <a:t>‹#›</a:t>
            </a:fld>
            <a:endParaRPr lang="en-US"/>
          </a:p>
        </p:txBody>
      </p:sp>
    </p:spTree>
    <p:extLst>
      <p:ext uri="{BB962C8B-B14F-4D97-AF65-F5344CB8AC3E}">
        <p14:creationId xmlns:p14="http://schemas.microsoft.com/office/powerpoint/2010/main" val="13931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9692C-8576-B93F-9272-07BD543C75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18667B-8667-8AB6-1C37-0824BCA283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F51F68-8EB7-8C13-5E48-C4EFBFA60D94}"/>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5" name="Footer Placeholder 4">
            <a:extLst>
              <a:ext uri="{FF2B5EF4-FFF2-40B4-BE49-F238E27FC236}">
                <a16:creationId xmlns:a16="http://schemas.microsoft.com/office/drawing/2014/main" id="{9CC91FFE-9532-6AE2-ED4C-0399F3F8F9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2127CF-B718-715A-D7F2-2B1DFA64EB7C}"/>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195115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23CF1-0246-008A-58E6-059BAE5FAA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9C1F06-9FFD-2D30-0B5E-C19AABAF1C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7099FF-32EB-4DB3-2B39-080458DD7440}"/>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5" name="Footer Placeholder 4">
            <a:extLst>
              <a:ext uri="{FF2B5EF4-FFF2-40B4-BE49-F238E27FC236}">
                <a16:creationId xmlns:a16="http://schemas.microsoft.com/office/drawing/2014/main" id="{53294B70-C834-FB33-ACA1-64E3221C9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B745C-176F-C8B2-599E-824B430FA439}"/>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333302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D75D2F-8E7D-B363-9008-E55BB973E7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654A5E-8CB6-8FF2-BD9C-5F6A4FC0B4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B5C33-23A7-2D3A-0101-46E3A2135A1E}"/>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5" name="Footer Placeholder 4">
            <a:extLst>
              <a:ext uri="{FF2B5EF4-FFF2-40B4-BE49-F238E27FC236}">
                <a16:creationId xmlns:a16="http://schemas.microsoft.com/office/drawing/2014/main" id="{2DC77E30-D3E8-7493-59AC-95D8459AE6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0A1F17-E375-6290-0689-BAE5F1F36A63}"/>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398440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B109D-108F-490C-211C-63A6EBBC2A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5D2A8B-002D-C6FF-9812-4740123492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4FC87-B5C1-5C4A-8B2C-F40EC61E07CA}"/>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5" name="Footer Placeholder 4">
            <a:extLst>
              <a:ext uri="{FF2B5EF4-FFF2-40B4-BE49-F238E27FC236}">
                <a16:creationId xmlns:a16="http://schemas.microsoft.com/office/drawing/2014/main" id="{A82FF121-AD6C-7409-183D-1F37940A30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1A70EA-1295-EA28-5C5C-55F9FD62D6D9}"/>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2147470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6093F-E25E-911C-EB55-9BB2E08E87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998F1F-4884-3801-35D9-FBE64976B6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A2B972-DF4D-E3BC-8E0B-E31A10211404}"/>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5" name="Footer Placeholder 4">
            <a:extLst>
              <a:ext uri="{FF2B5EF4-FFF2-40B4-BE49-F238E27FC236}">
                <a16:creationId xmlns:a16="http://schemas.microsoft.com/office/drawing/2014/main" id="{095E92D8-E451-0BAE-2F92-D9DCC731E2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AC7A26-76AD-AE3D-C7E4-72BDCD3E7956}"/>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1908688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3754C-5CB9-DF13-7924-0608AF68DA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4E2E74-FE18-B31C-9133-D627B18F7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48201A-9D95-AC27-C767-F8AFA008C4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C6EC23-B4D7-C885-F668-DAA4B3AAA741}"/>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6" name="Footer Placeholder 5">
            <a:extLst>
              <a:ext uri="{FF2B5EF4-FFF2-40B4-BE49-F238E27FC236}">
                <a16:creationId xmlns:a16="http://schemas.microsoft.com/office/drawing/2014/main" id="{382E0733-CF43-2769-A13C-42C1BDE55F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4BF441-0626-0B27-4FA4-2BE549F4839A}"/>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1732338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97F8E-BCD3-FACA-D75C-DFDEE0D975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6F56D6-A576-68DD-E176-C38D5FC603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39C99C-9D89-0E6E-1F31-ABCB68D097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790257-2348-3337-99D4-FD2ACBB78B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7AF369-6EAB-B073-E4B4-9A3E66DF11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31B387-344E-5959-0C07-9971A029CA02}"/>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8" name="Footer Placeholder 7">
            <a:extLst>
              <a:ext uri="{FF2B5EF4-FFF2-40B4-BE49-F238E27FC236}">
                <a16:creationId xmlns:a16="http://schemas.microsoft.com/office/drawing/2014/main" id="{336C07E8-AD17-6F8B-C670-7C0DB54B46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77B453-D795-0950-DD5C-CD15B5908B0E}"/>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3224130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AE9F5-545F-5506-9FAE-248E3846F0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E192F2-EE79-C6CB-E506-7FBCB5181530}"/>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4" name="Footer Placeholder 3">
            <a:extLst>
              <a:ext uri="{FF2B5EF4-FFF2-40B4-BE49-F238E27FC236}">
                <a16:creationId xmlns:a16="http://schemas.microsoft.com/office/drawing/2014/main" id="{D8F72D18-37BA-709D-4243-F805D46FBB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10DD29-8E0E-5399-6BFD-FFE8FFB4A096}"/>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4225782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498B90-B86F-79BB-D5C6-B353A2C672C5}"/>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3" name="Footer Placeholder 2">
            <a:extLst>
              <a:ext uri="{FF2B5EF4-FFF2-40B4-BE49-F238E27FC236}">
                <a16:creationId xmlns:a16="http://schemas.microsoft.com/office/drawing/2014/main" id="{1CEBF365-0DCB-F6F1-02AF-C9A51839BF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A7D698-9818-BBC8-AB0F-F03C34D5F3BD}"/>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2449243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57508-5573-A7F9-833C-DC2877513A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EE3AB5-A5DF-6371-EF1C-C93F289AA1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FA24A-3F07-D787-C53B-2EAF8766A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DB727-6848-A738-A65A-15B6473AC7F5}"/>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6" name="Footer Placeholder 5">
            <a:extLst>
              <a:ext uri="{FF2B5EF4-FFF2-40B4-BE49-F238E27FC236}">
                <a16:creationId xmlns:a16="http://schemas.microsoft.com/office/drawing/2014/main" id="{355216ED-B799-6C16-509B-5823E575EC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3E143A-FF77-8EC7-26FA-946EEAEAB5F3}"/>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563855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272B-F685-E97C-07B2-CF405D7176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9228E1-3B51-7AE8-DD1A-BA1BC1E558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82F2E9-E9A9-116A-7479-CA174CCE1B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4E0F64-DCD7-28C1-D4F5-1C99EB2FEA5B}"/>
              </a:ext>
            </a:extLst>
          </p:cNvPr>
          <p:cNvSpPr>
            <a:spLocks noGrp="1"/>
          </p:cNvSpPr>
          <p:nvPr>
            <p:ph type="dt" sz="half" idx="10"/>
          </p:nvPr>
        </p:nvSpPr>
        <p:spPr/>
        <p:txBody>
          <a:bodyPr/>
          <a:lstStyle/>
          <a:p>
            <a:fld id="{8EE15939-FEE8-684B-9F4C-7816EF3EA899}" type="datetimeFigureOut">
              <a:rPr lang="en-US" smtClean="0"/>
              <a:t>9/19/24</a:t>
            </a:fld>
            <a:endParaRPr lang="en-US"/>
          </a:p>
        </p:txBody>
      </p:sp>
      <p:sp>
        <p:nvSpPr>
          <p:cNvPr id="6" name="Footer Placeholder 5">
            <a:extLst>
              <a:ext uri="{FF2B5EF4-FFF2-40B4-BE49-F238E27FC236}">
                <a16:creationId xmlns:a16="http://schemas.microsoft.com/office/drawing/2014/main" id="{9B971BC0-491A-0CC2-CB5D-CD49BA978E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464FC7-E0D0-B8F7-E4F9-082543155C44}"/>
              </a:ext>
            </a:extLst>
          </p:cNvPr>
          <p:cNvSpPr>
            <a:spLocks noGrp="1"/>
          </p:cNvSpPr>
          <p:nvPr>
            <p:ph type="sldNum" sz="quarter" idx="12"/>
          </p:nvPr>
        </p:nvSpPr>
        <p:spPr/>
        <p:txBody>
          <a:bodyPr/>
          <a:lstStyle/>
          <a:p>
            <a:fld id="{EB3E3FE5-2A91-C14F-A642-BD06EF77312B}" type="slidenum">
              <a:rPr lang="en-US" smtClean="0"/>
              <a:t>‹#›</a:t>
            </a:fld>
            <a:endParaRPr lang="en-US"/>
          </a:p>
        </p:txBody>
      </p:sp>
    </p:spTree>
    <p:extLst>
      <p:ext uri="{BB962C8B-B14F-4D97-AF65-F5344CB8AC3E}">
        <p14:creationId xmlns:p14="http://schemas.microsoft.com/office/powerpoint/2010/main" val="4078029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957F2C-2DD4-6FB6-0D39-E4749C1F2E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CE1E20-AD5F-C4DA-C874-D7CD30879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2E6E57-4920-5B61-D979-827D904130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15939-FEE8-684B-9F4C-7816EF3EA899}" type="datetimeFigureOut">
              <a:rPr lang="en-US" smtClean="0"/>
              <a:t>9/19/24</a:t>
            </a:fld>
            <a:endParaRPr lang="en-US"/>
          </a:p>
        </p:txBody>
      </p:sp>
      <p:sp>
        <p:nvSpPr>
          <p:cNvPr id="5" name="Footer Placeholder 4">
            <a:extLst>
              <a:ext uri="{FF2B5EF4-FFF2-40B4-BE49-F238E27FC236}">
                <a16:creationId xmlns:a16="http://schemas.microsoft.com/office/drawing/2014/main" id="{B65F6ADE-F4F1-25DE-A795-FA4BC33AED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3A3C9-9185-C177-32E8-8986CE8DA7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E3FE5-2A91-C14F-A642-BD06EF77312B}" type="slidenum">
              <a:rPr lang="en-US" smtClean="0"/>
              <a:t>‹#›</a:t>
            </a:fld>
            <a:endParaRPr lang="en-US"/>
          </a:p>
        </p:txBody>
      </p:sp>
    </p:spTree>
    <p:extLst>
      <p:ext uri="{BB962C8B-B14F-4D97-AF65-F5344CB8AC3E}">
        <p14:creationId xmlns:p14="http://schemas.microsoft.com/office/powerpoint/2010/main" val="68640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8355D-22B8-6A9A-AD3F-0B96324FBA98}"/>
              </a:ext>
            </a:extLst>
          </p:cNvPr>
          <p:cNvSpPr>
            <a:spLocks noGrp="1"/>
          </p:cNvSpPr>
          <p:nvPr>
            <p:ph type="ctrTitle"/>
          </p:nvPr>
        </p:nvSpPr>
        <p:spPr/>
        <p:txBody>
          <a:bodyPr/>
          <a:lstStyle/>
          <a:p>
            <a:r>
              <a:rPr lang="en-US" dirty="0"/>
              <a:t>Lucy </a:t>
            </a:r>
            <a:r>
              <a:rPr lang="en-US" dirty="0" err="1"/>
              <a:t>Dinkinesh</a:t>
            </a:r>
            <a:r>
              <a:rPr lang="en-US"/>
              <a:t> </a:t>
            </a:r>
            <a:br>
              <a:rPr lang="en-US"/>
            </a:br>
            <a:r>
              <a:rPr lang="en-US"/>
              <a:t>L’LORRI </a:t>
            </a:r>
            <a:r>
              <a:rPr lang="en-US" dirty="0"/>
              <a:t>Review</a:t>
            </a:r>
          </a:p>
        </p:txBody>
      </p:sp>
      <p:sp>
        <p:nvSpPr>
          <p:cNvPr id="3" name="Subtitle 2">
            <a:extLst>
              <a:ext uri="{FF2B5EF4-FFF2-40B4-BE49-F238E27FC236}">
                <a16:creationId xmlns:a16="http://schemas.microsoft.com/office/drawing/2014/main" id="{69A005D2-4D63-12C9-FE68-611A7083E3B8}"/>
              </a:ext>
            </a:extLst>
          </p:cNvPr>
          <p:cNvSpPr>
            <a:spLocks noGrp="1"/>
          </p:cNvSpPr>
          <p:nvPr>
            <p:ph type="subTitle" idx="1"/>
          </p:nvPr>
        </p:nvSpPr>
        <p:spPr/>
        <p:txBody>
          <a:bodyPr/>
          <a:lstStyle/>
          <a:p>
            <a:r>
              <a:rPr lang="en-US" dirty="0"/>
              <a:t>Adeline </a:t>
            </a:r>
            <a:r>
              <a:rPr lang="en-US" dirty="0" err="1"/>
              <a:t>Gicquel</a:t>
            </a:r>
            <a:endParaRPr lang="en-US" dirty="0"/>
          </a:p>
          <a:p>
            <a:r>
              <a:rPr lang="en-US" dirty="0"/>
              <a:t>09-23-2024</a:t>
            </a:r>
          </a:p>
          <a:p>
            <a:endParaRPr lang="en-US" dirty="0"/>
          </a:p>
        </p:txBody>
      </p:sp>
    </p:spTree>
    <p:extLst>
      <p:ext uri="{BB962C8B-B14F-4D97-AF65-F5344CB8AC3E}">
        <p14:creationId xmlns:p14="http://schemas.microsoft.com/office/powerpoint/2010/main" val="3222575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E1ABC-933E-84C1-6B5B-DFE21DE6D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C9A62D-00A7-F41A-17ED-B78D645930AC}"/>
              </a:ext>
            </a:extLst>
          </p:cNvPr>
          <p:cNvSpPr>
            <a:spLocks noGrp="1"/>
          </p:cNvSpPr>
          <p:nvPr>
            <p:ph type="title"/>
          </p:nvPr>
        </p:nvSpPr>
        <p:spPr/>
        <p:txBody>
          <a:bodyPr/>
          <a:lstStyle/>
          <a:p>
            <a:r>
              <a:rPr lang="en-US" dirty="0"/>
              <a:t>Calibration step</a:t>
            </a:r>
          </a:p>
        </p:txBody>
      </p:sp>
      <p:sp>
        <p:nvSpPr>
          <p:cNvPr id="3" name="Content Placeholder 2">
            <a:extLst>
              <a:ext uri="{FF2B5EF4-FFF2-40B4-BE49-F238E27FC236}">
                <a16:creationId xmlns:a16="http://schemas.microsoft.com/office/drawing/2014/main" id="{A7EEC353-BD13-73DA-116E-CB17A6276C2F}"/>
              </a:ext>
            </a:extLst>
          </p:cNvPr>
          <p:cNvSpPr>
            <a:spLocks noGrp="1"/>
          </p:cNvSpPr>
          <p:nvPr>
            <p:ph idx="1"/>
          </p:nvPr>
        </p:nvSpPr>
        <p:spPr/>
        <p:txBody>
          <a:bodyPr>
            <a:normAutofit/>
          </a:bodyPr>
          <a:lstStyle/>
          <a:p>
            <a:r>
              <a:rPr lang="en-US" dirty="0"/>
              <a:t>I was not able to reproduce the partially calibrated data following the calibration step</a:t>
            </a:r>
          </a:p>
          <a:p>
            <a:pPr lvl="1"/>
            <a:r>
              <a:rPr lang="en-US" dirty="0"/>
              <a:t>Exposure time </a:t>
            </a:r>
          </a:p>
          <a:p>
            <a:pPr lvl="2"/>
            <a:r>
              <a:rPr lang="en-US" dirty="0"/>
              <a:t>In the PDS4 XML label the exposure time is 30 s. And in the files llorri_toffsets_1x1.txt and llorri_toffsets_4x4.txt the exposure time is in </a:t>
            </a:r>
            <a:r>
              <a:rPr lang="en-US" dirty="0" err="1"/>
              <a:t>ms</a:t>
            </a:r>
            <a:r>
              <a:rPr lang="en-US" dirty="0"/>
              <a:t> with a max exposure of 999ms. (I already mentioned that problem in my review of the pipeline Nov 2023) </a:t>
            </a:r>
          </a:p>
          <a:p>
            <a:pPr marL="914400" lvl="2" indent="0">
              <a:buNone/>
            </a:pPr>
            <a:endParaRPr lang="en-US" dirty="0"/>
          </a:p>
          <a:p>
            <a:pPr lvl="1"/>
            <a:r>
              <a:rPr lang="en-US" dirty="0"/>
              <a:t>Smear Removal</a:t>
            </a:r>
          </a:p>
          <a:p>
            <a:pPr lvl="2"/>
            <a:r>
              <a:rPr lang="en-US" dirty="0"/>
              <a:t>The </a:t>
            </a:r>
            <a:r>
              <a:rPr lang="en-US" dirty="0" err="1"/>
              <a:t>Texp</a:t>
            </a:r>
            <a:r>
              <a:rPr lang="en-US" dirty="0"/>
              <a:t> is an array and should be </a:t>
            </a:r>
            <a:r>
              <a:rPr lang="en-US" dirty="0" err="1"/>
              <a:t>Texp</a:t>
            </a:r>
            <a:r>
              <a:rPr lang="en-US" dirty="0"/>
              <a:t>(</a:t>
            </a:r>
            <a:r>
              <a:rPr lang="en-US" dirty="0" err="1"/>
              <a:t>i</a:t>
            </a:r>
            <a:r>
              <a:rPr lang="en-US" dirty="0"/>
              <a:t>) or </a:t>
            </a:r>
            <a:r>
              <a:rPr lang="en-US" dirty="0" err="1"/>
              <a:t>Texp</a:t>
            </a:r>
            <a:r>
              <a:rPr lang="en-US" dirty="0"/>
              <a:t>(j) in the equation. However, in the equation it looks like a single value. (I already mentioned that problem in my review of the pipeline Nov 2023) </a:t>
            </a:r>
          </a:p>
          <a:p>
            <a:pPr marL="914400" lvl="2" indent="0">
              <a:buNone/>
            </a:pPr>
            <a:endParaRPr lang="en-US" dirty="0"/>
          </a:p>
        </p:txBody>
      </p:sp>
    </p:spTree>
    <p:extLst>
      <p:ext uri="{BB962C8B-B14F-4D97-AF65-F5344CB8AC3E}">
        <p14:creationId xmlns:p14="http://schemas.microsoft.com/office/powerpoint/2010/main" val="80356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B06128-DE0E-5D8C-0797-747CA7C248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257DF4-4F2E-EF44-DDCF-9131FDB3CD36}"/>
              </a:ext>
            </a:extLst>
          </p:cNvPr>
          <p:cNvSpPr>
            <a:spLocks noGrp="1"/>
          </p:cNvSpPr>
          <p:nvPr>
            <p:ph type="title"/>
          </p:nvPr>
        </p:nvSpPr>
        <p:spPr/>
        <p:txBody>
          <a:bodyPr/>
          <a:lstStyle/>
          <a:p>
            <a:r>
              <a:rPr lang="en-US" dirty="0"/>
              <a:t>Document </a:t>
            </a:r>
          </a:p>
        </p:txBody>
      </p:sp>
      <p:sp>
        <p:nvSpPr>
          <p:cNvPr id="3" name="Content Placeholder 2">
            <a:extLst>
              <a:ext uri="{FF2B5EF4-FFF2-40B4-BE49-F238E27FC236}">
                <a16:creationId xmlns:a16="http://schemas.microsoft.com/office/drawing/2014/main" id="{450A6F86-3051-F8E6-FBE7-D20773709624}"/>
              </a:ext>
            </a:extLst>
          </p:cNvPr>
          <p:cNvSpPr>
            <a:spLocks noGrp="1"/>
          </p:cNvSpPr>
          <p:nvPr>
            <p:ph idx="1"/>
          </p:nvPr>
        </p:nvSpPr>
        <p:spPr/>
        <p:txBody>
          <a:bodyPr>
            <a:noAutofit/>
          </a:bodyPr>
          <a:lstStyle/>
          <a:p>
            <a:r>
              <a:rPr lang="en-US" sz="1200" dirty="0" err="1">
                <a:effectLst/>
                <a:latin typeface="Helvetica" pitchFamily="2" charset="0"/>
              </a:rPr>
              <a:t>llorri_ssr.xm</a:t>
            </a:r>
            <a:r>
              <a:rPr lang="en-US" sz="1200" dirty="0" err="1">
                <a:latin typeface="Helvetica" pitchFamily="2" charset="0"/>
              </a:rPr>
              <a:t>l</a:t>
            </a:r>
            <a:r>
              <a:rPr lang="en-US" sz="1200" dirty="0">
                <a:latin typeface="Helvetica" pitchFamily="2" charset="0"/>
              </a:rPr>
              <a:t> </a:t>
            </a:r>
          </a:p>
          <a:p>
            <a:pPr lvl="1"/>
            <a:r>
              <a:rPr lang="en-US" sz="1200" dirty="0">
                <a:latin typeface="Helvetica" pitchFamily="2" charset="0"/>
              </a:rPr>
              <a:t>I would add &lt;</a:t>
            </a:r>
            <a:r>
              <a:rPr lang="en-US" sz="1200" dirty="0" err="1">
                <a:latin typeface="Helvetica" pitchFamily="2" charset="0"/>
              </a:rPr>
              <a:t>Reference_List</a:t>
            </a:r>
            <a:r>
              <a:rPr lang="en-US" sz="1200" dirty="0">
                <a:latin typeface="Helvetica" pitchFamily="2" charset="0"/>
              </a:rPr>
              <a:t>&gt;/&lt;</a:t>
            </a:r>
            <a:r>
              <a:rPr lang="en-US" sz="1200" dirty="0" err="1">
                <a:latin typeface="Helvetica" pitchFamily="2" charset="0"/>
              </a:rPr>
              <a:t>External_Reference</a:t>
            </a:r>
            <a:r>
              <a:rPr lang="en-US" sz="1200" dirty="0">
                <a:latin typeface="Helvetica" pitchFamily="2" charset="0"/>
              </a:rPr>
              <a:t>&gt; for the paper with a description </a:t>
            </a:r>
          </a:p>
          <a:p>
            <a:pPr lvl="1"/>
            <a:r>
              <a:rPr lang="en-US" sz="1200" dirty="0">
                <a:latin typeface="Helvetica" pitchFamily="2" charset="0"/>
              </a:rPr>
              <a:t>I would move the &lt;</a:t>
            </a:r>
            <a:r>
              <a:rPr lang="en-US" sz="1200" dirty="0" err="1">
                <a:latin typeface="Helvetica" pitchFamily="2" charset="0"/>
              </a:rPr>
              <a:t>doi</a:t>
            </a:r>
            <a:r>
              <a:rPr lang="en-US" sz="1200" dirty="0">
                <a:latin typeface="Helvetica" pitchFamily="2" charset="0"/>
              </a:rPr>
              <a:t>&gt; to the &lt;</a:t>
            </a:r>
            <a:r>
              <a:rPr lang="en-US" sz="1200" dirty="0" err="1">
                <a:latin typeface="Helvetica" pitchFamily="2" charset="0"/>
              </a:rPr>
              <a:t>Reference_List</a:t>
            </a:r>
            <a:r>
              <a:rPr lang="en-US" sz="1200" dirty="0">
                <a:latin typeface="Helvetica" pitchFamily="2" charset="0"/>
              </a:rPr>
              <a:t>&gt;/&lt;</a:t>
            </a:r>
            <a:r>
              <a:rPr lang="en-US" sz="1200" dirty="0" err="1">
                <a:latin typeface="Helvetica" pitchFamily="2" charset="0"/>
              </a:rPr>
              <a:t>External_Reference</a:t>
            </a:r>
            <a:r>
              <a:rPr lang="en-US" sz="1200" dirty="0">
                <a:latin typeface="Helvetica" pitchFamily="2" charset="0"/>
              </a:rPr>
              <a:t>&gt; </a:t>
            </a:r>
          </a:p>
          <a:p>
            <a:pPr lvl="1"/>
            <a:r>
              <a:rPr lang="en-US" sz="1200" dirty="0">
                <a:effectLst/>
                <a:latin typeface="Helvetica" pitchFamily="2" charset="0"/>
              </a:rPr>
              <a:t>You need to correct the description &lt;description&gt;The Lucy </a:t>
            </a:r>
            <a:r>
              <a:rPr lang="en-US" sz="1200" dirty="0" err="1">
                <a:effectLst/>
                <a:latin typeface="Helvetica" pitchFamily="2" charset="0"/>
              </a:rPr>
              <a:t>LOng</a:t>
            </a:r>
            <a:r>
              <a:rPr lang="en-US" sz="1200" dirty="0">
                <a:effectLst/>
                <a:latin typeface="Helvetica" pitchFamily="2" charset="0"/>
              </a:rPr>
              <a:t> Range Reconnaissance Imager (L'LORRI) data products explanation.&lt;/description&gt;. It should be instrument explanation.</a:t>
            </a:r>
          </a:p>
          <a:p>
            <a:pPr lvl="1"/>
            <a:endParaRPr lang="en-US" sz="1200" dirty="0">
              <a:effectLst/>
              <a:latin typeface="Helvetica" pitchFamily="2" charset="0"/>
            </a:endParaRPr>
          </a:p>
          <a:p>
            <a:r>
              <a:rPr lang="en-US" sz="1200" dirty="0" err="1">
                <a:effectLst/>
                <a:latin typeface="Helvetica" pitchFamily="2" charset="0"/>
              </a:rPr>
              <a:t>llorri_ssr.xm</a:t>
            </a:r>
            <a:r>
              <a:rPr lang="en-US" sz="1200" dirty="0" err="1">
                <a:latin typeface="Helvetica" pitchFamily="2" charset="0"/>
              </a:rPr>
              <a:t>l</a:t>
            </a:r>
            <a:r>
              <a:rPr lang="en-US" sz="1200" dirty="0">
                <a:effectLst/>
                <a:latin typeface="Helvetica" pitchFamily="2" charset="0"/>
              </a:rPr>
              <a:t>, </a:t>
            </a:r>
            <a:r>
              <a:rPr lang="en-US" sz="1200" dirty="0" err="1">
                <a:effectLst/>
                <a:latin typeface="Helvetica" pitchFamily="2" charset="0"/>
              </a:rPr>
              <a:t>ttcam_sis.xml</a:t>
            </a:r>
            <a:r>
              <a:rPr lang="en-US" sz="1200" dirty="0">
                <a:effectLst/>
                <a:latin typeface="Helvetica" pitchFamily="2" charset="0"/>
              </a:rPr>
              <a:t>, LLORRI_Didymos_Data_Users_Guide_08022023.xml</a:t>
            </a:r>
          </a:p>
          <a:p>
            <a:pPr lvl="1"/>
            <a:r>
              <a:rPr lang="en-US" sz="1200" dirty="0">
                <a:latin typeface="Helvetica" pitchFamily="2" charset="0"/>
              </a:rPr>
              <a:t>Update </a:t>
            </a:r>
            <a:r>
              <a:rPr lang="en-US" sz="1200" dirty="0">
                <a:effectLst/>
                <a:latin typeface="Helvetica" pitchFamily="2" charset="0"/>
              </a:rPr>
              <a:t>&lt;</a:t>
            </a:r>
            <a:r>
              <a:rPr lang="en-US" sz="1200" dirty="0" err="1">
                <a:effectLst/>
                <a:latin typeface="Helvetica" pitchFamily="2" charset="0"/>
              </a:rPr>
              <a:t>publication_date</a:t>
            </a:r>
            <a:r>
              <a:rPr lang="en-US" sz="1200" dirty="0">
                <a:effectLst/>
                <a:latin typeface="Helvetica" pitchFamily="2" charset="0"/>
              </a:rPr>
              <a:t>&gt;2023&lt;/</a:t>
            </a:r>
            <a:r>
              <a:rPr lang="en-US" sz="1200" dirty="0" err="1">
                <a:effectLst/>
                <a:latin typeface="Helvetica" pitchFamily="2" charset="0"/>
              </a:rPr>
              <a:t>publication_date</a:t>
            </a:r>
            <a:r>
              <a:rPr lang="en-US" sz="1200" dirty="0">
                <a:effectLst/>
                <a:latin typeface="Helvetica" pitchFamily="2" charset="0"/>
              </a:rPr>
              <a:t>&gt; </a:t>
            </a:r>
          </a:p>
          <a:p>
            <a:pPr marL="457200" lvl="1" indent="0">
              <a:buNone/>
            </a:pPr>
            <a:endParaRPr lang="en-US" sz="1200" dirty="0">
              <a:effectLst/>
              <a:latin typeface="Helvetica" pitchFamily="2" charset="0"/>
            </a:endParaRPr>
          </a:p>
          <a:p>
            <a:r>
              <a:rPr lang="en-US" sz="1200" dirty="0">
                <a:latin typeface="Helvetica" pitchFamily="2" charset="0"/>
              </a:rPr>
              <a:t>In some XML files you added a description of the LLORI instrument. I think this should be added in every files (data, document, calibration)</a:t>
            </a:r>
          </a:p>
          <a:p>
            <a:endParaRPr lang="en-US" sz="1200" dirty="0">
              <a:latin typeface="Helvetica" pitchFamily="2" charset="0"/>
            </a:endParaRPr>
          </a:p>
          <a:p>
            <a:r>
              <a:rPr lang="en-US" sz="1200" dirty="0" err="1">
                <a:latin typeface="Helvetica" pitchFamily="2" charset="0"/>
              </a:rPr>
              <a:t>SSI.pdf</a:t>
            </a:r>
            <a:endParaRPr lang="en-US" sz="1200" dirty="0">
              <a:latin typeface="Helvetica" pitchFamily="2" charset="0"/>
            </a:endParaRPr>
          </a:p>
          <a:p>
            <a:pPr lvl="1"/>
            <a:r>
              <a:rPr lang="en-US" sz="1200" dirty="0">
                <a:latin typeface="Helvetica" pitchFamily="2" charset="0"/>
              </a:rPr>
              <a:t>Table 3.2 and 3.3 need to be revised. Many of the PDS XML Label Class/Attribute are wrong</a:t>
            </a:r>
          </a:p>
          <a:p>
            <a:pPr lvl="1"/>
            <a:r>
              <a:rPr lang="en-US" sz="1200" dirty="0">
                <a:latin typeface="Helvetica" pitchFamily="2" charset="0"/>
              </a:rPr>
              <a:t>Missing some acronym definitions</a:t>
            </a:r>
          </a:p>
          <a:p>
            <a:endParaRPr lang="en-US" sz="900" dirty="0">
              <a:effectLst/>
              <a:latin typeface="Helvetica" pitchFamily="2" charset="0"/>
            </a:endParaRPr>
          </a:p>
        </p:txBody>
      </p:sp>
    </p:spTree>
    <p:extLst>
      <p:ext uri="{BB962C8B-B14F-4D97-AF65-F5344CB8AC3E}">
        <p14:creationId xmlns:p14="http://schemas.microsoft.com/office/powerpoint/2010/main" val="1681420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8DB1A-5214-C5DC-B4B5-D472D3F7BE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5CB228-CCBD-5B9B-5AF5-2EBBFDB59DAD}"/>
              </a:ext>
            </a:extLst>
          </p:cNvPr>
          <p:cNvSpPr>
            <a:spLocks noGrp="1"/>
          </p:cNvSpPr>
          <p:nvPr>
            <p:ph type="title"/>
          </p:nvPr>
        </p:nvSpPr>
        <p:spPr/>
        <p:txBody>
          <a:bodyPr/>
          <a:lstStyle/>
          <a:p>
            <a:r>
              <a:rPr lang="en-US" dirty="0"/>
              <a:t>Document - Collection files </a:t>
            </a:r>
          </a:p>
        </p:txBody>
      </p:sp>
      <p:sp>
        <p:nvSpPr>
          <p:cNvPr id="3" name="Content Placeholder 2">
            <a:extLst>
              <a:ext uri="{FF2B5EF4-FFF2-40B4-BE49-F238E27FC236}">
                <a16:creationId xmlns:a16="http://schemas.microsoft.com/office/drawing/2014/main" id="{6DB60901-16F0-D24A-4D4A-148C703239B3}"/>
              </a:ext>
            </a:extLst>
          </p:cNvPr>
          <p:cNvSpPr>
            <a:spLocks noGrp="1"/>
          </p:cNvSpPr>
          <p:nvPr>
            <p:ph idx="1"/>
          </p:nvPr>
        </p:nvSpPr>
        <p:spPr/>
        <p:txBody>
          <a:bodyPr>
            <a:noAutofit/>
          </a:bodyPr>
          <a:lstStyle/>
          <a:p>
            <a:r>
              <a:rPr lang="en-US" sz="1200" dirty="0" err="1">
                <a:effectLst/>
                <a:latin typeface="Helvetica" pitchFamily="2" charset="0"/>
              </a:rPr>
              <a:t>Collection_inventory</a:t>
            </a:r>
            <a:r>
              <a:rPr lang="en-US" sz="1200" dirty="0" err="1">
                <a:latin typeface="Helvetica" pitchFamily="2" charset="0"/>
              </a:rPr>
              <a:t>.csv</a:t>
            </a:r>
            <a:r>
              <a:rPr lang="en-US" sz="1200" dirty="0">
                <a:latin typeface="Helvetica" pitchFamily="2" charset="0"/>
              </a:rPr>
              <a:t> and </a:t>
            </a:r>
            <a:r>
              <a:rPr lang="en-US" sz="1200" dirty="0" err="1">
                <a:latin typeface="Helvetica" pitchFamily="2" charset="0"/>
              </a:rPr>
              <a:t>c</a:t>
            </a:r>
            <a:r>
              <a:rPr lang="en-US" sz="1200" dirty="0" err="1">
                <a:effectLst/>
                <a:latin typeface="Helvetica" pitchFamily="2" charset="0"/>
              </a:rPr>
              <a:t>ollection_overview.</a:t>
            </a:r>
            <a:r>
              <a:rPr lang="en-US" sz="1200" dirty="0" err="1">
                <a:latin typeface="Helvetica" pitchFamily="2" charset="0"/>
              </a:rPr>
              <a:t>txt</a:t>
            </a:r>
            <a:endParaRPr lang="en-US" sz="1200" dirty="0">
              <a:latin typeface="Helvetica" pitchFamily="2" charset="0"/>
            </a:endParaRPr>
          </a:p>
          <a:p>
            <a:pPr lvl="1"/>
            <a:r>
              <a:rPr lang="en-US" sz="1200" dirty="0">
                <a:effectLst/>
                <a:latin typeface="Helvetica" pitchFamily="2" charset="0"/>
              </a:rPr>
              <a:t>No problem. </a:t>
            </a:r>
          </a:p>
          <a:p>
            <a:pPr lvl="1"/>
            <a:endParaRPr lang="en-US" sz="1200" dirty="0">
              <a:latin typeface="Helvetica" pitchFamily="2" charset="0"/>
            </a:endParaRPr>
          </a:p>
          <a:p>
            <a:r>
              <a:rPr lang="en-US" sz="1200" dirty="0" err="1">
                <a:effectLst/>
                <a:latin typeface="Helvetica" pitchFamily="2" charset="0"/>
              </a:rPr>
              <a:t>Collection.xml</a:t>
            </a:r>
            <a:endParaRPr lang="en-US" sz="1200" dirty="0">
              <a:effectLst/>
              <a:latin typeface="Helvetica" pitchFamily="2" charset="0"/>
            </a:endParaRPr>
          </a:p>
          <a:p>
            <a:pPr lvl="1"/>
            <a:r>
              <a:rPr lang="en-US" sz="1200" dirty="0">
                <a:effectLst/>
                <a:latin typeface="Helvetica" pitchFamily="2" charset="0"/>
              </a:rPr>
              <a:t>I would update the &lt;title&gt; to be </a:t>
            </a:r>
            <a:r>
              <a:rPr lang="en-US" sz="1200" dirty="0" err="1">
                <a:effectLst/>
                <a:latin typeface="Helvetica" pitchFamily="2" charset="0"/>
              </a:rPr>
              <a:t>LOng</a:t>
            </a:r>
            <a:r>
              <a:rPr lang="en-US" sz="1200" dirty="0">
                <a:effectLst/>
                <a:latin typeface="Helvetica" pitchFamily="2" charset="0"/>
              </a:rPr>
              <a:t> Range Reconnaissance Imager (L'LORRI) </a:t>
            </a:r>
            <a:r>
              <a:rPr lang="en-US" sz="1200" dirty="0">
                <a:latin typeface="Helvetica" pitchFamily="2" charset="0"/>
              </a:rPr>
              <a:t>to be consistent with the </a:t>
            </a:r>
            <a:r>
              <a:rPr lang="en-US" sz="1200" dirty="0" err="1">
                <a:latin typeface="Helvetica" pitchFamily="2" charset="0"/>
              </a:rPr>
              <a:t>collection_overview.xml</a:t>
            </a:r>
            <a:r>
              <a:rPr lang="en-US" sz="1200" dirty="0">
                <a:latin typeface="Helvetica" pitchFamily="2" charset="0"/>
              </a:rPr>
              <a:t> </a:t>
            </a:r>
          </a:p>
          <a:p>
            <a:pPr lvl="1"/>
            <a:r>
              <a:rPr lang="en-US" sz="1200" dirty="0">
                <a:effectLst/>
                <a:latin typeface="Helvetica" pitchFamily="2" charset="0"/>
              </a:rPr>
              <a:t>I don</a:t>
            </a:r>
            <a:r>
              <a:rPr lang="en-US" sz="1200" dirty="0">
                <a:latin typeface="Helvetica" pitchFamily="2" charset="0"/>
              </a:rPr>
              <a:t>’t think this is relevant here. I would remove it. Or </a:t>
            </a:r>
            <a:r>
              <a:rPr lang="en-US" sz="1200" dirty="0">
                <a:effectLst/>
                <a:latin typeface="Helvetica" pitchFamily="2" charset="0"/>
              </a:rPr>
              <a:t>I would add a &lt;comment&gt;</a:t>
            </a:r>
            <a:r>
              <a:rPr lang="en-US" sz="1200" dirty="0">
                <a:latin typeface="Helvetica" pitchFamily="2" charset="0"/>
              </a:rPr>
              <a:t> </a:t>
            </a:r>
            <a:r>
              <a:rPr lang="en-US" sz="1200" dirty="0">
                <a:effectLst/>
                <a:latin typeface="Helvetica" pitchFamily="2" charset="0"/>
              </a:rPr>
              <a:t>to explain the &lt;</a:t>
            </a:r>
            <a:r>
              <a:rPr lang="en-US" sz="1200" dirty="0" err="1">
                <a:effectLst/>
                <a:latin typeface="Helvetica" pitchFamily="2" charset="0"/>
              </a:rPr>
              <a:t>Reference_List</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a:t>
            </a:r>
            <a:r>
              <a:rPr lang="en-US" sz="1200" dirty="0" err="1">
                <a:effectLst/>
                <a:latin typeface="Helvetica" pitchFamily="2" charset="0"/>
              </a:rPr>
              <a:t>Internal_Reference</a:t>
            </a:r>
            <a:r>
              <a:rPr lang="en-US" sz="1200" dirty="0">
                <a:effectLst/>
                <a:latin typeface="Helvetica" pitchFamily="2" charset="0"/>
              </a:rPr>
              <a:t>&gt;. </a:t>
            </a:r>
          </a:p>
          <a:p>
            <a:pPr marL="457200" lvl="1" indent="0">
              <a:buNone/>
            </a:pPr>
            <a:r>
              <a:rPr lang="en-US" sz="1200" dirty="0">
                <a:latin typeface="Helvetica" pitchFamily="2" charset="0"/>
              </a:rPr>
              <a:t>	</a:t>
            </a:r>
            <a:r>
              <a:rPr lang="en-US" sz="1200" dirty="0">
                <a:effectLst/>
                <a:latin typeface="Helvetica" pitchFamily="2" charset="0"/>
              </a:rPr>
              <a:t>&lt;</a:t>
            </a:r>
            <a:r>
              <a:rPr lang="en-US" sz="1200" dirty="0" err="1">
                <a:effectLst/>
                <a:latin typeface="Helvetica" pitchFamily="2" charset="0"/>
              </a:rPr>
              <a:t>Internal_Reference</a:t>
            </a:r>
            <a:r>
              <a:rPr lang="en-US" sz="1200" dirty="0">
                <a:effectLst/>
                <a:latin typeface="Helvetica" pitchFamily="2" charset="0"/>
              </a:rPr>
              <a:t>&gt;/&lt;</a:t>
            </a:r>
            <a:r>
              <a:rPr lang="en-US" sz="1200" dirty="0" err="1">
                <a:effectLst/>
                <a:latin typeface="Helvetica" pitchFamily="2" charset="0"/>
              </a:rPr>
              <a:t>lid_reference</a:t>
            </a:r>
            <a:r>
              <a:rPr lang="en-US" sz="1200" dirty="0">
                <a:effectLst/>
                <a:latin typeface="Helvetica" pitchFamily="2" charset="0"/>
              </a:rPr>
              <a:t>&gt; </a:t>
            </a:r>
            <a:r>
              <a:rPr lang="en-US" sz="1200" dirty="0" err="1">
                <a:effectLst/>
                <a:latin typeface="Helvetica" pitchFamily="2" charset="0"/>
              </a:rPr>
              <a:t>urn:nasa:pds:lucy.llorri:document:llorri_sis</a:t>
            </a:r>
            <a:r>
              <a:rPr lang="en-US" sz="1200" dirty="0">
                <a:effectLst/>
                <a:latin typeface="Helvetica" pitchFamily="2" charset="0"/>
              </a:rPr>
              <a:t>&lt;/</a:t>
            </a:r>
            <a:r>
              <a:rPr lang="en-US" sz="1200" dirty="0" err="1">
                <a:effectLst/>
                <a:latin typeface="Helvetica" pitchFamily="2" charset="0"/>
              </a:rPr>
              <a:t>lid_reference</a:t>
            </a:r>
            <a:r>
              <a:rPr lang="en-US" sz="1200" dirty="0">
                <a:effectLst/>
                <a:latin typeface="Helvetica" pitchFamily="2" charset="0"/>
              </a:rPr>
              <a:t>&gt;</a:t>
            </a:r>
            <a:endParaRPr lang="en-US" sz="1200" dirty="0">
              <a:latin typeface="Helvetica" pitchFamily="2" charset="0"/>
            </a:endParaRPr>
          </a:p>
          <a:p>
            <a:pPr lvl="1"/>
            <a:r>
              <a:rPr lang="en-US" sz="1200" dirty="0">
                <a:latin typeface="Helvetica" pitchFamily="2" charset="0"/>
              </a:rPr>
              <a:t>Bundle </a:t>
            </a:r>
            <a:r>
              <a:rPr lang="en-US" sz="1200" dirty="0" err="1">
                <a:latin typeface="Helvetica" pitchFamily="2" charset="0"/>
              </a:rPr>
              <a:t>lucy.mission</a:t>
            </a:r>
            <a:r>
              <a:rPr lang="en-US" sz="1200" dirty="0">
                <a:latin typeface="Helvetica" pitchFamily="2" charset="0"/>
              </a:rPr>
              <a:t> is not archived yet. Be sure to archive these products and confirm LID references. I also didn’t see it in the Lucy Mission Document collection</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lid_reference</a:t>
            </a:r>
            <a:r>
              <a:rPr lang="en-US" sz="1200" dirty="0">
                <a:effectLst/>
                <a:latin typeface="Helvetica" pitchFamily="2" charset="0"/>
              </a:rPr>
              <a:t>&gt;</a:t>
            </a:r>
            <a:r>
              <a:rPr lang="en-US" sz="1200" dirty="0" err="1">
                <a:effectLst/>
                <a:latin typeface="Helvetica" pitchFamily="2" charset="0"/>
              </a:rPr>
              <a:t>urn:nasa:pds:lucy.mission:document:lucy_mission_info</a:t>
            </a:r>
            <a:r>
              <a:rPr lang="en-US" sz="1200" dirty="0">
                <a:effectLst/>
                <a:latin typeface="Helvetica" pitchFamily="2" charset="0"/>
              </a:rPr>
              <a:t>&lt;/</a:t>
            </a:r>
            <a:r>
              <a:rPr lang="en-US" sz="1200" dirty="0" err="1">
                <a:effectLst/>
                <a:latin typeface="Helvetica" pitchFamily="2" charset="0"/>
              </a:rPr>
              <a:t>lid_reference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reference_type</a:t>
            </a:r>
            <a:r>
              <a:rPr lang="en-US" sz="1200" dirty="0">
                <a:effectLst/>
                <a:latin typeface="Helvetica" pitchFamily="2" charset="0"/>
              </a:rPr>
              <a:t>&gt;</a:t>
            </a:r>
            <a:r>
              <a:rPr lang="en-US" sz="1200" dirty="0" err="1">
                <a:effectLst/>
                <a:latin typeface="Helvetica" pitchFamily="2" charset="0"/>
              </a:rPr>
              <a:t>collection_to_document</a:t>
            </a:r>
            <a:r>
              <a:rPr lang="en-US" sz="1200" dirty="0">
                <a:effectLst/>
                <a:latin typeface="Helvetica" pitchFamily="2" charset="0"/>
              </a:rPr>
              <a:t>&lt;/</a:t>
            </a:r>
            <a:r>
              <a:rPr lang="en-US" sz="1200" dirty="0" err="1">
                <a:effectLst/>
                <a:latin typeface="Helvetica" pitchFamily="2" charset="0"/>
              </a:rPr>
              <a:t>reference_type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p>
          <a:p>
            <a:pPr lvl="1"/>
            <a:endParaRPr lang="en-US" sz="1200" dirty="0">
              <a:effectLst/>
              <a:latin typeface="Helvetica" pitchFamily="2" charset="0"/>
            </a:endParaRPr>
          </a:p>
          <a:p>
            <a:r>
              <a:rPr lang="en-US" sz="1200" dirty="0" err="1">
                <a:effectLst/>
                <a:latin typeface="Helvetica" pitchFamily="2" charset="0"/>
              </a:rPr>
              <a:t>Collection_overview.xml</a:t>
            </a:r>
            <a:endParaRPr lang="en-US" sz="1200" dirty="0">
              <a:effectLst/>
              <a:latin typeface="Helvetica" pitchFamily="2" charset="0"/>
            </a:endParaRPr>
          </a:p>
          <a:p>
            <a:pPr lvl="1"/>
            <a:r>
              <a:rPr lang="en-US" sz="1200" dirty="0">
                <a:latin typeface="Helvetica" pitchFamily="2" charset="0"/>
              </a:rPr>
              <a:t>Update the date </a:t>
            </a:r>
            <a:r>
              <a:rPr lang="en-US" sz="1200" dirty="0">
                <a:effectLst/>
                <a:latin typeface="Helvetica" pitchFamily="2" charset="0"/>
              </a:rPr>
              <a:t>&lt;</a:t>
            </a:r>
            <a:r>
              <a:rPr lang="en-US" sz="1200" dirty="0" err="1">
                <a:effectLst/>
                <a:latin typeface="Helvetica" pitchFamily="2" charset="0"/>
              </a:rPr>
              <a:t>publication_date</a:t>
            </a:r>
            <a:r>
              <a:rPr lang="en-US" sz="1200" dirty="0">
                <a:effectLst/>
                <a:latin typeface="Helvetica" pitchFamily="2" charset="0"/>
              </a:rPr>
              <a:t>&gt;2024-08&lt;/</a:t>
            </a:r>
            <a:r>
              <a:rPr lang="en-US" sz="1200" dirty="0" err="1">
                <a:effectLst/>
                <a:latin typeface="Helvetica" pitchFamily="2" charset="0"/>
              </a:rPr>
              <a:t>publication_date</a:t>
            </a:r>
            <a:r>
              <a:rPr lang="en-US" sz="1200" dirty="0">
                <a:effectLst/>
                <a:latin typeface="Helvetica" pitchFamily="2" charset="0"/>
              </a:rPr>
              <a:t>&gt;</a:t>
            </a:r>
          </a:p>
          <a:p>
            <a:pPr lvl="1"/>
            <a:endParaRPr lang="en-US" sz="1200" dirty="0">
              <a:effectLst/>
              <a:latin typeface="Helvetica" pitchFamily="2" charset="0"/>
            </a:endParaRPr>
          </a:p>
          <a:p>
            <a:r>
              <a:rPr lang="en-US" sz="1200" dirty="0">
                <a:latin typeface="Helvetica" pitchFamily="2" charset="0"/>
              </a:rPr>
              <a:t>The PDS4 XML labels validated</a:t>
            </a:r>
            <a:endParaRPr lang="en-US" sz="1200" dirty="0">
              <a:effectLst/>
              <a:latin typeface="Helvetica" pitchFamily="2" charset="0"/>
            </a:endParaRPr>
          </a:p>
          <a:p>
            <a:endParaRPr lang="en-US" sz="950" dirty="0">
              <a:effectLst/>
              <a:latin typeface="Helvetica" pitchFamily="2" charset="0"/>
            </a:endParaRPr>
          </a:p>
          <a:p>
            <a:endParaRPr lang="en-US" sz="900" dirty="0">
              <a:effectLst/>
              <a:latin typeface="Helvetica" pitchFamily="2" charset="0"/>
            </a:endParaRPr>
          </a:p>
        </p:txBody>
      </p:sp>
    </p:spTree>
    <p:extLst>
      <p:ext uri="{BB962C8B-B14F-4D97-AF65-F5344CB8AC3E}">
        <p14:creationId xmlns:p14="http://schemas.microsoft.com/office/powerpoint/2010/main" val="161182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FC54E-5931-2B7E-4F34-F2E3F32B39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0AA1AD-2A42-3D9F-47C6-0C43DB3082C0}"/>
              </a:ext>
            </a:extLst>
          </p:cNvPr>
          <p:cNvSpPr>
            <a:spLocks noGrp="1"/>
          </p:cNvSpPr>
          <p:nvPr>
            <p:ph type="title"/>
          </p:nvPr>
        </p:nvSpPr>
        <p:spPr/>
        <p:txBody>
          <a:bodyPr/>
          <a:lstStyle/>
          <a:p>
            <a:r>
              <a:rPr lang="en-US" dirty="0"/>
              <a:t>General comments</a:t>
            </a:r>
          </a:p>
        </p:txBody>
      </p:sp>
      <p:sp>
        <p:nvSpPr>
          <p:cNvPr id="3" name="Content Placeholder 2">
            <a:extLst>
              <a:ext uri="{FF2B5EF4-FFF2-40B4-BE49-F238E27FC236}">
                <a16:creationId xmlns:a16="http://schemas.microsoft.com/office/drawing/2014/main" id="{F804D258-D614-A819-8EFC-9084BAAF2BE6}"/>
              </a:ext>
            </a:extLst>
          </p:cNvPr>
          <p:cNvSpPr>
            <a:spLocks noGrp="1"/>
          </p:cNvSpPr>
          <p:nvPr>
            <p:ph idx="1"/>
          </p:nvPr>
        </p:nvSpPr>
        <p:spPr>
          <a:xfrm>
            <a:off x="838200" y="1825625"/>
            <a:ext cx="10515600" cy="5032375"/>
          </a:xfrm>
        </p:spPr>
        <p:txBody>
          <a:bodyPr>
            <a:normAutofit/>
          </a:bodyPr>
          <a:lstStyle/>
          <a:p>
            <a:r>
              <a:rPr lang="en-US" sz="1200" dirty="0">
                <a:latin typeface="Helvetica" pitchFamily="2" charset="0"/>
              </a:rPr>
              <a:t>The </a:t>
            </a:r>
            <a:r>
              <a:rPr lang="en-US" sz="1200" dirty="0" err="1">
                <a:latin typeface="Helvetica" pitchFamily="2" charset="0"/>
              </a:rPr>
              <a:t>bundle.xml</a:t>
            </a:r>
            <a:r>
              <a:rPr lang="en-US" sz="1200" dirty="0">
                <a:latin typeface="Helvetica" pitchFamily="2" charset="0"/>
              </a:rPr>
              <a:t> file is missing?</a:t>
            </a:r>
          </a:p>
          <a:p>
            <a:r>
              <a:rPr lang="en-US" sz="1200" dirty="0">
                <a:latin typeface="Helvetica" pitchFamily="2" charset="0"/>
              </a:rPr>
              <a:t>I would delete one of the &lt;name&gt; and then replace </a:t>
            </a:r>
            <a:r>
              <a:rPr lang="en-US" sz="1200" dirty="0">
                <a:effectLst/>
                <a:latin typeface="Helvetica" pitchFamily="2" charset="0"/>
              </a:rPr>
              <a:t>Lucy Spacecraft by Lucy to be consistent with other files and the context object</a:t>
            </a:r>
            <a:endParaRPr lang="en-US" sz="1200" dirty="0">
              <a:latin typeface="Helvetica" pitchFamily="2" charset="0"/>
            </a:endParaRPr>
          </a:p>
          <a:p>
            <a:pPr marL="457200" lvl="1" indent="0">
              <a:buNone/>
            </a:pPr>
            <a:r>
              <a:rPr lang="en-US" sz="1200" dirty="0">
                <a:effectLst/>
                <a:latin typeface="Helvetica" pitchFamily="2" charset="0"/>
              </a:rPr>
              <a:t>	&lt;</a:t>
            </a:r>
            <a:r>
              <a:rPr lang="en-US" sz="1200" dirty="0" err="1">
                <a:effectLst/>
                <a:latin typeface="Helvetica" pitchFamily="2" charset="0"/>
              </a:rPr>
              <a:t>Observing_System</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&lt;name&gt;Lucy Spacecraft&lt;/name&gt;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Observing_System_Component</a:t>
            </a:r>
            <a:r>
              <a:rPr lang="en-US" sz="1200" dirty="0">
                <a:effectLst/>
                <a:latin typeface="Helvetica" pitchFamily="2" charset="0"/>
              </a:rPr>
              <a:t>&gt;</a:t>
            </a:r>
          </a:p>
          <a:p>
            <a:pPr marL="457200" lvl="1" indent="0">
              <a:buNone/>
            </a:pPr>
            <a:r>
              <a:rPr lang="en-US" sz="1200" dirty="0">
                <a:effectLst/>
                <a:latin typeface="Helvetica" pitchFamily="2" charset="0"/>
              </a:rPr>
              <a:t>                &lt;name&gt;Lucy Spacecraft&lt;/name&gt;</a:t>
            </a:r>
          </a:p>
          <a:p>
            <a:r>
              <a:rPr lang="en-US" sz="1200" dirty="0">
                <a:latin typeface="Helvetica" pitchFamily="2" charset="0"/>
              </a:rPr>
              <a:t>I would remove Mission in the </a:t>
            </a:r>
            <a:r>
              <a:rPr lang="en-US" sz="1200" dirty="0">
                <a:effectLst/>
                <a:latin typeface="Helvetica" pitchFamily="2" charset="0"/>
              </a:rPr>
              <a:t>&lt;name&gt;Lucy Mission&lt;/name&gt; to be consistent with the context object</a:t>
            </a:r>
          </a:p>
          <a:p>
            <a:r>
              <a:rPr lang="en-US" sz="1200" dirty="0">
                <a:latin typeface="Helvetica" pitchFamily="2" charset="0"/>
              </a:rPr>
              <a:t>I would remove Spacecraft the &lt;name&gt; </a:t>
            </a:r>
            <a:r>
              <a:rPr lang="en-US" sz="1200" dirty="0">
                <a:effectLst/>
                <a:latin typeface="Helvetica" pitchFamily="2" charset="0"/>
              </a:rPr>
              <a:t>Lucy Spacecraft &lt;/name&gt; to be consistent with the context object</a:t>
            </a:r>
          </a:p>
          <a:p>
            <a:r>
              <a:rPr lang="en-US" sz="1200" dirty="0">
                <a:effectLst/>
                <a:latin typeface="Helvetica" pitchFamily="2" charset="0"/>
              </a:rPr>
              <a:t>I would update the &lt;name&gt; to be consistent with the name in the context object</a:t>
            </a:r>
          </a:p>
          <a:p>
            <a:pPr marL="457200" lvl="1" indent="0">
              <a:buNone/>
            </a:pPr>
            <a:r>
              <a:rPr lang="en-US" sz="1200" dirty="0">
                <a:effectLst/>
                <a:latin typeface="Helvetica" pitchFamily="2" charset="0"/>
              </a:rPr>
              <a:t>&lt;</a:t>
            </a:r>
            <a:r>
              <a:rPr lang="en-US" sz="1200" dirty="0" err="1">
                <a:effectLst/>
                <a:latin typeface="Helvetica" pitchFamily="2" charset="0"/>
              </a:rPr>
              <a:t>Observing_System_Component</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&lt;name&gt;Lucy Long Range Reconnaissance Imager (L'LORRI)&lt;/name&gt; instead of just having &lt;name&gt;L'LORRI&lt;/name&gt;</a:t>
            </a:r>
          </a:p>
          <a:p>
            <a:r>
              <a:rPr lang="en-US" sz="1200" dirty="0">
                <a:latin typeface="Helvetica" pitchFamily="2" charset="0"/>
              </a:rPr>
              <a:t>I would suggest to add “lucy” in the &lt;title&gt;</a:t>
            </a:r>
          </a:p>
          <a:p>
            <a:r>
              <a:rPr lang="en-US" sz="1200" dirty="0">
                <a:effectLst/>
                <a:latin typeface="Helvetica" pitchFamily="2" charset="0"/>
              </a:rPr>
              <a:t>I would suggest to be more consistent. You have L’LORRI or LLORRI</a:t>
            </a:r>
          </a:p>
          <a:p>
            <a:endParaRPr lang="en-US" sz="1100" dirty="0">
              <a:effectLst/>
              <a:latin typeface="Helvetica" pitchFamily="2" charset="0"/>
            </a:endParaRPr>
          </a:p>
          <a:p>
            <a:pPr marL="0" indent="0">
              <a:buNone/>
            </a:pPr>
            <a:endParaRPr lang="en-US" sz="1100" dirty="0">
              <a:effectLst/>
              <a:latin typeface="Helvetica" pitchFamily="2" charset="0"/>
            </a:endParaRPr>
          </a:p>
          <a:p>
            <a:pPr marL="0" indent="0">
              <a:buNone/>
            </a:pPr>
            <a:endParaRPr lang="en-US" sz="1100" dirty="0">
              <a:latin typeface="Helvetica" pitchFamily="2" charset="0"/>
            </a:endParaRPr>
          </a:p>
          <a:p>
            <a:endParaRPr lang="en-US" sz="1100" dirty="0">
              <a:latin typeface="Helvetica" pitchFamily="2" charset="0"/>
            </a:endParaRPr>
          </a:p>
          <a:p>
            <a:endParaRPr lang="en-US" sz="1100" dirty="0">
              <a:latin typeface="Helvetica" pitchFamily="2" charset="0"/>
            </a:endParaRPr>
          </a:p>
          <a:p>
            <a:endParaRPr lang="en-US" sz="1100" dirty="0"/>
          </a:p>
        </p:txBody>
      </p:sp>
    </p:spTree>
    <p:extLst>
      <p:ext uri="{BB962C8B-B14F-4D97-AF65-F5344CB8AC3E}">
        <p14:creationId xmlns:p14="http://schemas.microsoft.com/office/powerpoint/2010/main" val="950016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3F7B6-FD9B-9F7C-C03B-889EF612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BFD44B-9EEA-1134-4B50-729CB4841371}"/>
              </a:ext>
            </a:extLst>
          </p:cNvPr>
          <p:cNvSpPr>
            <a:spLocks noGrp="1"/>
          </p:cNvSpPr>
          <p:nvPr>
            <p:ph type="title"/>
          </p:nvPr>
        </p:nvSpPr>
        <p:spPr/>
        <p:txBody>
          <a:bodyPr/>
          <a:lstStyle/>
          <a:p>
            <a:r>
              <a:rPr lang="en-US" dirty="0"/>
              <a:t>Data- Raw and partially processed data</a:t>
            </a:r>
          </a:p>
        </p:txBody>
      </p:sp>
      <p:sp>
        <p:nvSpPr>
          <p:cNvPr id="3" name="Content Placeholder 2">
            <a:extLst>
              <a:ext uri="{FF2B5EF4-FFF2-40B4-BE49-F238E27FC236}">
                <a16:creationId xmlns:a16="http://schemas.microsoft.com/office/drawing/2014/main" id="{76BCC558-CDE1-A3D6-A10B-7D6E7FF3562C}"/>
              </a:ext>
            </a:extLst>
          </p:cNvPr>
          <p:cNvSpPr>
            <a:spLocks noGrp="1"/>
          </p:cNvSpPr>
          <p:nvPr>
            <p:ph idx="1"/>
          </p:nvPr>
        </p:nvSpPr>
        <p:spPr>
          <a:xfrm>
            <a:off x="838200" y="1825625"/>
            <a:ext cx="10515600" cy="5032375"/>
          </a:xfrm>
        </p:spPr>
        <p:txBody>
          <a:bodyPr>
            <a:normAutofit fontScale="92500" lnSpcReduction="20000"/>
          </a:bodyPr>
          <a:lstStyle/>
          <a:p>
            <a:r>
              <a:rPr lang="en-US" sz="1200" dirty="0">
                <a:latin typeface="Helvetica" pitchFamily="2" charset="0"/>
              </a:rPr>
              <a:t>I would change everywhere “calibrated” to “partially processed” for the partially processed data</a:t>
            </a:r>
          </a:p>
          <a:p>
            <a:endParaRPr lang="en-US" sz="1200" dirty="0">
              <a:latin typeface="Helvetica" pitchFamily="2" charset="0"/>
            </a:endParaRPr>
          </a:p>
          <a:p>
            <a:r>
              <a:rPr lang="en-US" sz="1200" dirty="0">
                <a:latin typeface="Helvetica" pitchFamily="2" charset="0"/>
              </a:rPr>
              <a:t>The target name name should be (152830) </a:t>
            </a:r>
            <a:r>
              <a:rPr lang="en-US" sz="1200" dirty="0" err="1">
                <a:latin typeface="Helvetica" pitchFamily="2" charset="0"/>
              </a:rPr>
              <a:t>Dinkinesh</a:t>
            </a:r>
            <a:r>
              <a:rPr lang="en-US" sz="1200" dirty="0">
                <a:latin typeface="Helvetica" pitchFamily="2" charset="0"/>
              </a:rPr>
              <a:t>. Also, the target name should not be capitalized</a:t>
            </a:r>
          </a:p>
          <a:p>
            <a:pPr lvl="1"/>
            <a:r>
              <a:rPr lang="en-US" sz="1100" dirty="0">
                <a:effectLst/>
                <a:latin typeface="Helvetica" pitchFamily="2" charset="0"/>
              </a:rPr>
              <a:t>&lt;name&gt;DINKINESH&lt;/name&gt;</a:t>
            </a:r>
          </a:p>
          <a:p>
            <a:pPr lvl="1"/>
            <a:r>
              <a:rPr lang="en-US" sz="1100" dirty="0">
                <a:effectLst/>
                <a:latin typeface="Helvetica" pitchFamily="2" charset="0"/>
              </a:rPr>
              <a:t>&lt;</a:t>
            </a:r>
            <a:r>
              <a:rPr lang="en-US" sz="1100" dirty="0" err="1">
                <a:effectLst/>
                <a:latin typeface="Helvetica" pitchFamily="2" charset="0"/>
              </a:rPr>
              <a:t>geom:name</a:t>
            </a:r>
            <a:r>
              <a:rPr lang="en-US" sz="1100" dirty="0">
                <a:effectLst/>
                <a:latin typeface="Helvetica" pitchFamily="2" charset="0"/>
              </a:rPr>
              <a:t>&gt;DINKINESH&lt;/</a:t>
            </a:r>
            <a:r>
              <a:rPr lang="en-US" sz="1100" dirty="0" err="1">
                <a:effectLst/>
                <a:latin typeface="Helvetica" pitchFamily="2" charset="0"/>
              </a:rPr>
              <a:t>geom:name</a:t>
            </a:r>
            <a:r>
              <a:rPr lang="en-US" sz="1100" dirty="0">
                <a:effectLst/>
                <a:latin typeface="Helvetica" pitchFamily="2" charset="0"/>
              </a:rPr>
              <a:t>&gt;</a:t>
            </a:r>
          </a:p>
          <a:p>
            <a:pPr lvl="1"/>
            <a:r>
              <a:rPr lang="en-US" sz="1100" dirty="0">
                <a:effectLst/>
                <a:latin typeface="Helvetica" pitchFamily="2" charset="0"/>
              </a:rPr>
              <a:t>&lt;</a:t>
            </a:r>
            <a:r>
              <a:rPr lang="en-US" sz="1100" dirty="0" err="1">
                <a:effectLst/>
                <a:latin typeface="Helvetica" pitchFamily="2" charset="0"/>
              </a:rPr>
              <a:t>lucy:target_fov_name</a:t>
            </a:r>
            <a:r>
              <a:rPr lang="en-US" sz="1100" dirty="0">
                <a:effectLst/>
                <a:latin typeface="Helvetica" pitchFamily="2" charset="0"/>
              </a:rPr>
              <a:t>&gt;DINKINESH&lt;/</a:t>
            </a:r>
            <a:r>
              <a:rPr lang="en-US" sz="1100" dirty="0" err="1">
                <a:effectLst/>
                <a:latin typeface="Helvetica" pitchFamily="2" charset="0"/>
              </a:rPr>
              <a:t>lucy:target_fov_name</a:t>
            </a:r>
            <a:r>
              <a:rPr lang="en-US" sz="1100" dirty="0">
                <a:effectLst/>
                <a:latin typeface="Helvetica" pitchFamily="2" charset="0"/>
              </a:rPr>
              <a:t>&gt;</a:t>
            </a:r>
          </a:p>
          <a:p>
            <a:pPr lvl="1"/>
            <a:endParaRPr lang="en-US" sz="1100" dirty="0">
              <a:latin typeface="Helvetica" pitchFamily="2" charset="0"/>
            </a:endParaRPr>
          </a:p>
          <a:p>
            <a:r>
              <a:rPr lang="en-US" sz="1200" dirty="0">
                <a:latin typeface="Helvetica" pitchFamily="2" charset="0"/>
              </a:rPr>
              <a:t>I would add the target NAIF ID if applicable. For (152830) </a:t>
            </a:r>
            <a:r>
              <a:rPr lang="en-US" sz="1200" dirty="0" err="1">
                <a:latin typeface="Helvetica" pitchFamily="2" charset="0"/>
              </a:rPr>
              <a:t>Dinkinesh</a:t>
            </a:r>
            <a:r>
              <a:rPr lang="en-US" sz="1200" dirty="0">
                <a:latin typeface="Helvetica" pitchFamily="2" charset="0"/>
              </a:rPr>
              <a:t> it is 920152830 (TARGETID in the FITS header)</a:t>
            </a:r>
          </a:p>
          <a:p>
            <a:pPr lvl="1"/>
            <a:r>
              <a:rPr lang="en-US" sz="1100" dirty="0">
                <a:effectLst/>
                <a:latin typeface="Helvetica" pitchFamily="2" charset="0"/>
              </a:rPr>
              <a:t>&lt;</a:t>
            </a:r>
            <a:r>
              <a:rPr lang="en-US" sz="1100" dirty="0" err="1">
                <a:effectLst/>
                <a:latin typeface="Helvetica" pitchFamily="2" charset="0"/>
              </a:rPr>
              <a:t>geom:Orbiter_Identification</a:t>
            </a:r>
            <a:r>
              <a:rPr lang="en-US" sz="1100" dirty="0">
                <a:effectLst/>
                <a:latin typeface="Helvetica" pitchFamily="2" charset="0"/>
              </a:rPr>
              <a:t>&gt;/&lt;</a:t>
            </a:r>
            <a:r>
              <a:rPr lang="en-US" sz="1100" dirty="0" err="1">
                <a:effectLst/>
                <a:latin typeface="Helvetica" pitchFamily="2" charset="0"/>
              </a:rPr>
              <a:t>geom:Geometry_Target_Identification</a:t>
            </a:r>
            <a:r>
              <a:rPr lang="en-US" sz="1100" dirty="0">
                <a:effectLst/>
                <a:latin typeface="Helvetica" pitchFamily="2" charset="0"/>
              </a:rPr>
              <a:t>&gt;/&lt;</a:t>
            </a:r>
            <a:r>
              <a:rPr lang="en-US" sz="1100" dirty="0" err="1">
                <a:effectLst/>
                <a:latin typeface="Helvetica" pitchFamily="2" charset="0"/>
              </a:rPr>
              <a:t>geom:body_spice_name</a:t>
            </a:r>
            <a:r>
              <a:rPr lang="en-US" sz="1100" dirty="0">
                <a:effectLst/>
                <a:latin typeface="Helvetica" pitchFamily="2" charset="0"/>
              </a:rPr>
              <a:t>&gt;</a:t>
            </a:r>
          </a:p>
          <a:p>
            <a:pPr lvl="1"/>
            <a:endParaRPr lang="en-US" sz="1100" dirty="0">
              <a:latin typeface="Helvetica" pitchFamily="2" charset="0"/>
            </a:endParaRPr>
          </a:p>
          <a:p>
            <a:r>
              <a:rPr lang="en-US" sz="1200" dirty="0">
                <a:latin typeface="Helvetica" pitchFamily="2" charset="0"/>
              </a:rPr>
              <a:t>I would delete one of this block that you have twice in the raw data</a:t>
            </a:r>
          </a:p>
          <a:p>
            <a:pPr marL="457200" lvl="1" indent="0">
              <a:buNone/>
            </a:pPr>
            <a:r>
              <a:rPr lang="en-US" sz="1100" dirty="0">
                <a:effectLst/>
                <a:latin typeface="Helvetica" pitchFamily="2" charset="0"/>
              </a:rPr>
              <a:t>&lt;</a:t>
            </a:r>
            <a:r>
              <a:rPr lang="en-US" sz="1100" dirty="0" err="1">
                <a:effectLst/>
                <a:latin typeface="Helvetica" pitchFamily="2" charset="0"/>
              </a:rPr>
              <a:t>proc:name</a:t>
            </a:r>
            <a:r>
              <a:rPr lang="en-US" sz="1100" dirty="0">
                <a:effectLst/>
                <a:latin typeface="Helvetica" pitchFamily="2" charset="0"/>
              </a:rPr>
              <a:t>&gt;Lucy Data Processing Pipeline&lt;/</a:t>
            </a:r>
            <a:r>
              <a:rPr lang="en-US" sz="1100" dirty="0" err="1">
                <a:effectLst/>
                <a:latin typeface="Helvetica" pitchFamily="2" charset="0"/>
              </a:rPr>
              <a:t>proc:name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&lt;</a:t>
            </a:r>
            <a:r>
              <a:rPr lang="en-US" sz="1100" dirty="0" err="1">
                <a:effectLst/>
                <a:latin typeface="Helvetica" pitchFamily="2" charset="0"/>
              </a:rPr>
              <a:t>proc:process_owner_name</a:t>
            </a:r>
            <a:r>
              <a:rPr lang="en-US" sz="1100" dirty="0">
                <a:effectLst/>
                <a:latin typeface="Helvetica" pitchFamily="2" charset="0"/>
              </a:rPr>
              <a:t>&gt;Lucy Science Operations Center&lt;/</a:t>
            </a:r>
            <a:r>
              <a:rPr lang="en-US" sz="1100" dirty="0" err="1">
                <a:effectLst/>
                <a:latin typeface="Helvetica" pitchFamily="2" charset="0"/>
              </a:rPr>
              <a:t>proc:process_owner_name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proc:process_owner_institution_name</a:t>
            </a:r>
            <a:r>
              <a:rPr lang="en-US" sz="1100" dirty="0">
                <a:effectLst/>
                <a:latin typeface="Helvetica" pitchFamily="2" charset="0"/>
              </a:rPr>
              <a:t>&gt;Southwest Research Institute&lt;/</a:t>
            </a:r>
            <a:r>
              <a:rPr lang="en-US" sz="1100" dirty="0" err="1">
                <a:effectLst/>
                <a:latin typeface="Helvetica" pitchFamily="2" charset="0"/>
              </a:rPr>
              <a:t>proc:process_owner_institution_name</a:t>
            </a:r>
            <a:r>
              <a:rPr lang="en-US" sz="1100" dirty="0">
                <a:effectLst/>
                <a:latin typeface="Helvetica" pitchFamily="2" charset="0"/>
              </a:rPr>
              <a:t>&gt;</a:t>
            </a:r>
          </a:p>
          <a:p>
            <a:pPr marL="457200" lvl="1" indent="0">
              <a:buNone/>
            </a:pPr>
            <a:endParaRPr lang="en-US" sz="1200" dirty="0">
              <a:latin typeface="Helvetica" pitchFamily="2" charset="0"/>
            </a:endParaRPr>
          </a:p>
          <a:p>
            <a:r>
              <a:rPr lang="en-US" sz="1200" dirty="0">
                <a:effectLst/>
                <a:latin typeface="Helvetica" pitchFamily="2" charset="0"/>
              </a:rPr>
              <a:t>I would add a &lt;comment&gt;</a:t>
            </a:r>
            <a:r>
              <a:rPr lang="en-US" sz="1200" dirty="0">
                <a:latin typeface="Helvetica" pitchFamily="2" charset="0"/>
              </a:rPr>
              <a:t> </a:t>
            </a:r>
            <a:r>
              <a:rPr lang="en-US" sz="1200" dirty="0">
                <a:effectLst/>
                <a:latin typeface="Helvetica" pitchFamily="2" charset="0"/>
              </a:rPr>
              <a:t>to explain the &lt;</a:t>
            </a:r>
            <a:r>
              <a:rPr lang="en-US" sz="1200" dirty="0" err="1">
                <a:effectLst/>
                <a:latin typeface="Helvetica" pitchFamily="2" charset="0"/>
              </a:rPr>
              <a:t>Reference_List</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a:t>
            </a:r>
            <a:r>
              <a:rPr lang="en-US" sz="1200" dirty="0" err="1">
                <a:effectLst/>
                <a:latin typeface="Helvetica" pitchFamily="2" charset="0"/>
              </a:rPr>
              <a:t>Internal_Reference</a:t>
            </a:r>
            <a:r>
              <a:rPr lang="en-US" sz="1200" dirty="0">
                <a:effectLst/>
                <a:latin typeface="Helvetica" pitchFamily="2" charset="0"/>
              </a:rPr>
              <a:t>&gt; for all the </a:t>
            </a:r>
            <a:r>
              <a:rPr lang="en-US" sz="1200" dirty="0" err="1">
                <a:effectLst/>
                <a:latin typeface="Helvetica" pitchFamily="2" charset="0"/>
              </a:rPr>
              <a:t>data_to_calibration_product</a:t>
            </a:r>
            <a:r>
              <a:rPr lang="en-US" sz="1200" dirty="0">
                <a:effectLst/>
                <a:latin typeface="Helvetica" pitchFamily="2" charset="0"/>
              </a:rPr>
              <a:t> and </a:t>
            </a:r>
            <a:r>
              <a:rPr lang="en-US" sz="1200" dirty="0" err="1">
                <a:effectLst/>
                <a:latin typeface="Helvetica" pitchFamily="2" charset="0"/>
              </a:rPr>
              <a:t>data_to_document</a:t>
            </a:r>
            <a:endParaRPr lang="en-US" sz="1200" dirty="0">
              <a:effectLst/>
              <a:latin typeface="Helvetica" pitchFamily="2" charset="0"/>
            </a:endParaRPr>
          </a:p>
          <a:p>
            <a:endParaRPr lang="en-US" sz="1200" dirty="0">
              <a:latin typeface="Helvetica" pitchFamily="2" charset="0"/>
            </a:endParaRPr>
          </a:p>
          <a:p>
            <a:r>
              <a:rPr lang="en-US" sz="1200" dirty="0">
                <a:effectLst/>
                <a:latin typeface="Helvetica" pitchFamily="2" charset="0"/>
              </a:rPr>
              <a:t>I would not capitalize words in the Lucy Dictionary. For example: &lt;</a:t>
            </a:r>
            <a:r>
              <a:rPr lang="en-US" sz="1200" dirty="0" err="1">
                <a:effectLst/>
                <a:latin typeface="Helvetica" pitchFamily="2" charset="0"/>
              </a:rPr>
              <a:t>lucy:observation_complete</a:t>
            </a:r>
            <a:r>
              <a:rPr lang="en-US" sz="1200" dirty="0">
                <a:effectLst/>
                <a:latin typeface="Helvetica" pitchFamily="2" charset="0"/>
              </a:rPr>
              <a:t>&gt;COMPLETE&lt;/</a:t>
            </a:r>
            <a:r>
              <a:rPr lang="en-US" sz="1200" dirty="0" err="1">
                <a:effectLst/>
                <a:latin typeface="Helvetica" pitchFamily="2" charset="0"/>
              </a:rPr>
              <a:t>lucy:observation_complete</a:t>
            </a:r>
            <a:r>
              <a:rPr lang="en-US" sz="1200" dirty="0">
                <a:effectLst/>
                <a:latin typeface="Helvetica" pitchFamily="2" charset="0"/>
              </a:rPr>
              <a:t>&gt;</a:t>
            </a:r>
          </a:p>
          <a:p>
            <a:endParaRPr lang="en-US" sz="1200" dirty="0">
              <a:effectLst/>
              <a:latin typeface="Helvetica" pitchFamily="2" charset="0"/>
            </a:endParaRPr>
          </a:p>
          <a:p>
            <a:r>
              <a:rPr lang="en-US" sz="1200" dirty="0">
                <a:latin typeface="Helvetica" pitchFamily="2" charset="0"/>
              </a:rPr>
              <a:t>I would suggest the &lt;title&gt; to be </a:t>
            </a:r>
            <a:r>
              <a:rPr lang="en-US" sz="1200" dirty="0">
                <a:effectLst/>
                <a:latin typeface="Helvetica" pitchFamily="2" charset="0"/>
              </a:rPr>
              <a:t>Lucy </a:t>
            </a:r>
            <a:r>
              <a:rPr lang="en-US" sz="1200" dirty="0" err="1">
                <a:effectLst/>
                <a:latin typeface="Helvetica" pitchFamily="2" charset="0"/>
              </a:rPr>
              <a:t>LOng</a:t>
            </a:r>
            <a:r>
              <a:rPr lang="en-US" sz="1200" dirty="0">
                <a:effectLst/>
                <a:latin typeface="Helvetica" pitchFamily="2" charset="0"/>
              </a:rPr>
              <a:t> Range Reconnaissance Imager (L'LORRI) or to at least add “Lucy”</a:t>
            </a:r>
            <a:r>
              <a:rPr lang="en-US" sz="1200" dirty="0">
                <a:latin typeface="Helvetica" pitchFamily="2" charset="0"/>
              </a:rPr>
              <a:t> in the PDS4 data template to be consistent with the </a:t>
            </a:r>
            <a:r>
              <a:rPr lang="en-US" sz="1200" dirty="0" err="1">
                <a:latin typeface="Helvetica" pitchFamily="2" charset="0"/>
              </a:rPr>
              <a:t>collection_overview.xml</a:t>
            </a:r>
            <a:r>
              <a:rPr lang="en-US" sz="1200" dirty="0">
                <a:latin typeface="Helvetica" pitchFamily="2" charset="0"/>
              </a:rPr>
              <a:t> file</a:t>
            </a:r>
          </a:p>
          <a:p>
            <a:endParaRPr lang="en-US" sz="1200" dirty="0">
              <a:latin typeface="Helvetica" pitchFamily="2" charset="0"/>
            </a:endParaRPr>
          </a:p>
          <a:p>
            <a:r>
              <a:rPr lang="en-US" sz="1200" dirty="0">
                <a:latin typeface="Helvetica" pitchFamily="2" charset="0"/>
              </a:rPr>
              <a:t>T</a:t>
            </a:r>
            <a:r>
              <a:rPr lang="en-US" sz="1200" dirty="0">
                <a:effectLst/>
                <a:latin typeface="Helvetica" pitchFamily="2" charset="0"/>
              </a:rPr>
              <a:t>he Space Science Reviews paper is part of the document collection. I would remove the citation or add a comment explaining that it is </a:t>
            </a:r>
            <a:r>
              <a:rPr lang="en-US" sz="1200" dirty="0">
                <a:latin typeface="Helvetica" pitchFamily="2" charset="0"/>
              </a:rPr>
              <a:t>t</a:t>
            </a:r>
            <a:r>
              <a:rPr lang="en-US" sz="1200" dirty="0">
                <a:effectLst/>
                <a:latin typeface="Helvetica" pitchFamily="2" charset="0"/>
              </a:rPr>
              <a:t>he external source of this document's paper or change it from &lt;</a:t>
            </a:r>
            <a:r>
              <a:rPr lang="en-US" sz="1200" dirty="0" err="1">
                <a:effectLst/>
                <a:latin typeface="Helvetica" pitchFamily="2" charset="0"/>
              </a:rPr>
              <a:t>External_Reference</a:t>
            </a:r>
            <a:r>
              <a:rPr lang="en-US" sz="1200" dirty="0">
                <a:effectLst/>
                <a:latin typeface="Helvetica" pitchFamily="2" charset="0"/>
              </a:rPr>
              <a:t>&gt; to &lt;</a:t>
            </a:r>
            <a:r>
              <a:rPr lang="en-US" sz="1200" dirty="0" err="1">
                <a:effectLst/>
                <a:latin typeface="Helvetica" pitchFamily="2" charset="0"/>
              </a:rPr>
              <a:t>Internal_Reference</a:t>
            </a:r>
            <a:r>
              <a:rPr lang="en-US" sz="1200" dirty="0">
                <a:latin typeface="Helvetica" pitchFamily="2" charset="0"/>
              </a:rPr>
              <a:t>&gt;</a:t>
            </a:r>
          </a:p>
          <a:p>
            <a:endParaRPr lang="en-US" sz="1050" dirty="0">
              <a:effectLst/>
              <a:latin typeface="Helvetica" pitchFamily="2" charset="0"/>
            </a:endParaRPr>
          </a:p>
          <a:p>
            <a:endParaRPr lang="en-US" sz="1400" dirty="0">
              <a:solidFill>
                <a:srgbClr val="000096"/>
              </a:solidFill>
              <a:effectLst/>
              <a:latin typeface="Helvetica" pitchFamily="2" charset="0"/>
            </a:endParaRPr>
          </a:p>
          <a:p>
            <a:endParaRPr lang="en-US" sz="1900" dirty="0">
              <a:latin typeface="Helvetica" pitchFamily="2" charset="0"/>
            </a:endParaRPr>
          </a:p>
          <a:p>
            <a:endParaRPr lang="en-US" sz="1400" dirty="0">
              <a:latin typeface="Helvetica" pitchFamily="2" charset="0"/>
            </a:endParaRPr>
          </a:p>
          <a:p>
            <a:endParaRPr lang="en-US" sz="1400" dirty="0">
              <a:latin typeface="Helvetica" pitchFamily="2" charset="0"/>
            </a:endParaRPr>
          </a:p>
          <a:p>
            <a:endParaRPr lang="en-US" dirty="0"/>
          </a:p>
        </p:txBody>
      </p:sp>
    </p:spTree>
    <p:extLst>
      <p:ext uri="{BB962C8B-B14F-4D97-AF65-F5344CB8AC3E}">
        <p14:creationId xmlns:p14="http://schemas.microsoft.com/office/powerpoint/2010/main" val="3582005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68844-FCE9-9034-0F83-96B1AC1503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962874-3185-3B21-7FFC-312F8BB4A945}"/>
              </a:ext>
            </a:extLst>
          </p:cNvPr>
          <p:cNvSpPr>
            <a:spLocks noGrp="1"/>
          </p:cNvSpPr>
          <p:nvPr>
            <p:ph type="title"/>
          </p:nvPr>
        </p:nvSpPr>
        <p:spPr/>
        <p:txBody>
          <a:bodyPr/>
          <a:lstStyle/>
          <a:p>
            <a:r>
              <a:rPr lang="en-US" dirty="0"/>
              <a:t>Data - Raw and partially processed data</a:t>
            </a:r>
          </a:p>
        </p:txBody>
      </p:sp>
      <p:sp>
        <p:nvSpPr>
          <p:cNvPr id="3" name="Content Placeholder 2">
            <a:extLst>
              <a:ext uri="{FF2B5EF4-FFF2-40B4-BE49-F238E27FC236}">
                <a16:creationId xmlns:a16="http://schemas.microsoft.com/office/drawing/2014/main" id="{59B47BD4-AAA6-2F18-C527-E5F1B5A36671}"/>
              </a:ext>
            </a:extLst>
          </p:cNvPr>
          <p:cNvSpPr>
            <a:spLocks noGrp="1"/>
          </p:cNvSpPr>
          <p:nvPr>
            <p:ph idx="1"/>
          </p:nvPr>
        </p:nvSpPr>
        <p:spPr>
          <a:xfrm>
            <a:off x="838200" y="1825625"/>
            <a:ext cx="10515600" cy="4667250"/>
          </a:xfrm>
        </p:spPr>
        <p:txBody>
          <a:bodyPr>
            <a:noAutofit/>
          </a:bodyPr>
          <a:lstStyle/>
          <a:p>
            <a:r>
              <a:rPr lang="en-US" sz="1200" dirty="0">
                <a:latin typeface="Helvetica" pitchFamily="2" charset="0"/>
              </a:rPr>
              <a:t>You only have </a:t>
            </a:r>
            <a:r>
              <a:rPr lang="en-US" sz="1200" dirty="0">
                <a:effectLst/>
                <a:latin typeface="Helvetica" pitchFamily="2" charset="0"/>
              </a:rPr>
              <a:t>&lt;purpose&gt;Navigation&lt;/purpose&gt; - Is the target still </a:t>
            </a:r>
            <a:r>
              <a:rPr lang="en-US" sz="1200" dirty="0">
                <a:latin typeface="Helvetica" pitchFamily="2" charset="0"/>
              </a:rPr>
              <a:t>(152830) </a:t>
            </a:r>
            <a:r>
              <a:rPr lang="en-US" sz="1200" dirty="0" err="1">
                <a:latin typeface="Helvetica" pitchFamily="2" charset="0"/>
              </a:rPr>
              <a:t>Dinkinesh</a:t>
            </a:r>
            <a:r>
              <a:rPr lang="en-US" sz="1200" dirty="0">
                <a:latin typeface="Helvetica" pitchFamily="2" charset="0"/>
              </a:rPr>
              <a:t>? If YES, I would add a description/comment. If NOT, I would suggest changing the following</a:t>
            </a:r>
          </a:p>
          <a:p>
            <a:pPr lvl="1"/>
            <a:r>
              <a:rPr lang="en-US" sz="1200" dirty="0">
                <a:latin typeface="Helvetica" pitchFamily="2" charset="0"/>
              </a:rPr>
              <a:t>It should not be </a:t>
            </a:r>
            <a:r>
              <a:rPr lang="en-US" sz="1200" dirty="0">
                <a:effectLst/>
                <a:latin typeface="Helvetica" pitchFamily="2" charset="0"/>
              </a:rPr>
              <a:t>DINKINESH</a:t>
            </a:r>
          </a:p>
          <a:p>
            <a:pPr lvl="2"/>
            <a:r>
              <a:rPr lang="en-US" sz="1200" dirty="0">
                <a:effectLst/>
                <a:latin typeface="Helvetica" pitchFamily="2" charset="0"/>
              </a:rPr>
              <a:t>&lt;</a:t>
            </a:r>
            <a:r>
              <a:rPr lang="en-US" sz="1200" dirty="0" err="1">
                <a:effectLst/>
                <a:latin typeface="Helvetica" pitchFamily="2" charset="0"/>
              </a:rPr>
              <a:t>Target_Identification</a:t>
            </a:r>
            <a:r>
              <a:rPr lang="en-US" sz="1200" dirty="0">
                <a:latin typeface="Helvetica" pitchFamily="2" charset="0"/>
              </a:rPr>
              <a:t>&gt;/</a:t>
            </a:r>
            <a:r>
              <a:rPr lang="en-US" sz="1200" dirty="0">
                <a:effectLst/>
                <a:latin typeface="Helvetica" pitchFamily="2" charset="0"/>
              </a:rPr>
              <a:t>&lt;name&gt;DINKINESH&lt;/</a:t>
            </a:r>
            <a:r>
              <a:rPr lang="en-US" sz="1200" dirty="0">
                <a:latin typeface="Helvetica" pitchFamily="2" charset="0"/>
              </a:rPr>
              <a:t>	</a:t>
            </a:r>
          </a:p>
          <a:p>
            <a:pPr lvl="2"/>
            <a:r>
              <a:rPr lang="en-US" sz="1200" dirty="0">
                <a:effectLst/>
                <a:latin typeface="Helvetica" pitchFamily="2" charset="0"/>
              </a:rPr>
              <a:t>&lt;</a:t>
            </a:r>
            <a:r>
              <a:rPr lang="en-US" sz="1200" dirty="0" err="1">
                <a:effectLst/>
                <a:latin typeface="Helvetica" pitchFamily="2" charset="0"/>
              </a:rPr>
              <a:t>lucy:mission_segment</a:t>
            </a:r>
            <a:r>
              <a:rPr lang="en-US" sz="1200" dirty="0">
                <a:effectLst/>
                <a:latin typeface="Helvetica" pitchFamily="2" charset="0"/>
              </a:rPr>
              <a:t>&gt;DINKINESH&lt;/</a:t>
            </a:r>
            <a:r>
              <a:rPr lang="en-US" sz="1200" dirty="0" err="1">
                <a:effectLst/>
                <a:latin typeface="Helvetica" pitchFamily="2" charset="0"/>
              </a:rPr>
              <a:t>lucy:mission_segment</a:t>
            </a:r>
            <a:r>
              <a:rPr lang="en-US" sz="1200" dirty="0">
                <a:effectLst/>
                <a:latin typeface="Helvetica" pitchFamily="2" charset="0"/>
              </a:rPr>
              <a:t>&gt; ? Not sure about this one</a:t>
            </a:r>
          </a:p>
          <a:p>
            <a:pPr lvl="2"/>
            <a:r>
              <a:rPr lang="en-US" sz="1200" dirty="0">
                <a:effectLst/>
                <a:latin typeface="Helvetica" pitchFamily="2" charset="0"/>
              </a:rPr>
              <a:t>&lt;</a:t>
            </a:r>
            <a:r>
              <a:rPr lang="en-US" sz="1200" dirty="0" err="1">
                <a:effectLst/>
                <a:latin typeface="Helvetica" pitchFamily="2" charset="0"/>
              </a:rPr>
              <a:t>lucy:target_fov_name</a:t>
            </a:r>
            <a:r>
              <a:rPr lang="en-US" sz="1200" dirty="0">
                <a:effectLst/>
                <a:latin typeface="Helvetica" pitchFamily="2" charset="0"/>
              </a:rPr>
              <a:t>&gt;DINKINESH&lt;/</a:t>
            </a:r>
            <a:r>
              <a:rPr lang="en-US" sz="1200" dirty="0" err="1">
                <a:effectLst/>
                <a:latin typeface="Helvetica" pitchFamily="2" charset="0"/>
              </a:rPr>
              <a:t>lucy:target_fov_name</a:t>
            </a:r>
            <a:r>
              <a:rPr lang="en-US" sz="1200" dirty="0">
                <a:effectLst/>
                <a:latin typeface="Helvetica" pitchFamily="2" charset="0"/>
              </a:rPr>
              <a:t>&gt;</a:t>
            </a:r>
          </a:p>
          <a:p>
            <a:pPr lvl="2"/>
            <a:r>
              <a:rPr lang="en-US" sz="1200" dirty="0">
                <a:latin typeface="Helvetica" pitchFamily="2" charset="0"/>
              </a:rPr>
              <a:t> </a:t>
            </a:r>
            <a:r>
              <a:rPr lang="en-US" sz="1200" dirty="0" err="1">
                <a:effectLst/>
                <a:latin typeface="Helvetica" pitchFamily="2" charset="0"/>
              </a:rPr>
              <a:t>geom:Geometry_Target_Identification</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a:t>
            </a:r>
            <a:r>
              <a:rPr lang="en-US" sz="1200" dirty="0" err="1">
                <a:effectLst/>
                <a:latin typeface="Helvetica" pitchFamily="2" charset="0"/>
              </a:rPr>
              <a:t>geom:name</a:t>
            </a:r>
            <a:r>
              <a:rPr lang="en-US" sz="1200" dirty="0">
                <a:effectLst/>
                <a:latin typeface="Helvetica" pitchFamily="2" charset="0"/>
              </a:rPr>
              <a:t>&gt;DINKINESH&lt;/</a:t>
            </a:r>
            <a:r>
              <a:rPr lang="en-US" sz="1200" dirty="0" err="1">
                <a:effectLst/>
                <a:latin typeface="Helvetica" pitchFamily="2" charset="0"/>
              </a:rPr>
              <a:t>geom:name</a:t>
            </a:r>
            <a:r>
              <a:rPr lang="en-US" sz="1200" dirty="0">
                <a:effectLst/>
                <a:latin typeface="Helvetica" pitchFamily="2" charset="0"/>
              </a:rPr>
              <a:t>&gt;</a:t>
            </a:r>
            <a:endParaRPr lang="en-US" sz="1200" dirty="0">
              <a:latin typeface="Helvetica" pitchFamily="2" charset="0"/>
            </a:endParaRPr>
          </a:p>
          <a:p>
            <a:pPr lvl="1"/>
            <a:r>
              <a:rPr lang="en-US" sz="1200" dirty="0">
                <a:effectLst/>
                <a:latin typeface="Helvetica" pitchFamily="2" charset="0"/>
              </a:rPr>
              <a:t>It should not be Asteroid &lt;</a:t>
            </a:r>
            <a:r>
              <a:rPr lang="en-US" sz="1200" dirty="0" err="1">
                <a:effectLst/>
                <a:latin typeface="Helvetica" pitchFamily="2" charset="0"/>
              </a:rPr>
              <a:t>Target_Identification</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&lt;type&gt;Asteroid&lt;/type&gt;</a:t>
            </a:r>
          </a:p>
          <a:p>
            <a:pPr lvl="1"/>
            <a:r>
              <a:rPr lang="en-US" sz="1200" dirty="0">
                <a:latin typeface="Helvetica" pitchFamily="2" charset="0"/>
              </a:rPr>
              <a:t>It should be removed because the target is not the asteroid</a:t>
            </a:r>
          </a:p>
          <a:p>
            <a:pPr marL="457200" lvl="1" indent="0">
              <a:buNone/>
            </a:pP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lid_reference</a:t>
            </a:r>
            <a:r>
              <a:rPr lang="en-US" sz="1200" dirty="0">
                <a:effectLst/>
                <a:latin typeface="Helvetica" pitchFamily="2" charset="0"/>
              </a:rPr>
              <a:t>&gt;urn:nasa:pds:context:target:asteroid.152830_dinkinesh&lt;/</a:t>
            </a:r>
            <a:r>
              <a:rPr lang="en-US" sz="1200" dirty="0" err="1">
                <a:effectLst/>
                <a:latin typeface="Helvetica" pitchFamily="2" charset="0"/>
              </a:rPr>
              <a:t>lid_reference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reference_type</a:t>
            </a:r>
            <a:r>
              <a:rPr lang="en-US" sz="1200" dirty="0">
                <a:effectLst/>
                <a:latin typeface="Helvetica" pitchFamily="2" charset="0"/>
              </a:rPr>
              <a:t>&gt;</a:t>
            </a:r>
            <a:r>
              <a:rPr lang="en-US" sz="1200" dirty="0" err="1">
                <a:effectLst/>
                <a:latin typeface="Helvetica" pitchFamily="2" charset="0"/>
              </a:rPr>
              <a:t>data_to_target</a:t>
            </a:r>
            <a:r>
              <a:rPr lang="en-US" sz="1200" dirty="0">
                <a:effectLst/>
                <a:latin typeface="Helvetica" pitchFamily="2" charset="0"/>
              </a:rPr>
              <a:t>&lt;/</a:t>
            </a:r>
            <a:r>
              <a:rPr lang="en-US" sz="1200" dirty="0" err="1">
                <a:effectLst/>
                <a:latin typeface="Helvetica" pitchFamily="2" charset="0"/>
              </a:rPr>
              <a:t>reference_type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p>
          <a:p>
            <a:pPr marL="457200" lvl="1" indent="0">
              <a:buNone/>
            </a:pPr>
            <a:endParaRPr lang="en-US" sz="1200" dirty="0">
              <a:latin typeface="Helvetica" pitchFamily="2" charset="0"/>
            </a:endParaRPr>
          </a:p>
          <a:p>
            <a:r>
              <a:rPr lang="en-US" sz="1200" dirty="0">
                <a:latin typeface="Helvetica" pitchFamily="2" charset="0"/>
              </a:rPr>
              <a:t>In partially processed data </a:t>
            </a:r>
          </a:p>
          <a:p>
            <a:pPr lvl="1"/>
            <a:r>
              <a:rPr lang="en-US" sz="1200" dirty="0">
                <a:latin typeface="Helvetica" pitchFamily="2" charset="0"/>
              </a:rPr>
              <a:t>Why are you using </a:t>
            </a:r>
            <a:r>
              <a:rPr lang="en-US" sz="1200" dirty="0">
                <a:effectLst/>
                <a:latin typeface="Helvetica" pitchFamily="2" charset="0"/>
              </a:rPr>
              <a:t>&lt;Array_2D&gt; and not &lt;Array_2D_Image&gt; for the Error Image and Quality Flag Image?</a:t>
            </a:r>
          </a:p>
          <a:p>
            <a:pPr lvl="1"/>
            <a:r>
              <a:rPr lang="en-US" sz="1200" dirty="0">
                <a:effectLst/>
                <a:latin typeface="Helvetica" pitchFamily="2" charset="0"/>
              </a:rPr>
              <a:t>You have the time offset corrections in the &lt;</a:t>
            </a:r>
            <a:r>
              <a:rPr lang="en-US" sz="1200" dirty="0" err="1">
                <a:effectLst/>
                <a:latin typeface="Helvetica" pitchFamily="2" charset="0"/>
              </a:rPr>
              <a:t>Reference_List</a:t>
            </a:r>
            <a:r>
              <a:rPr lang="en-US" sz="1200" dirty="0">
                <a:effectLst/>
                <a:latin typeface="Helvetica" pitchFamily="2" charset="0"/>
              </a:rPr>
              <a:t>&gt;/&lt;</a:t>
            </a:r>
            <a:r>
              <a:rPr lang="en-US" sz="1200" dirty="0" err="1">
                <a:effectLst/>
                <a:latin typeface="Helvetica" pitchFamily="2" charset="0"/>
              </a:rPr>
              <a:t>Internal_Reference</a:t>
            </a:r>
            <a:r>
              <a:rPr lang="en-US" sz="1200" dirty="0">
                <a:effectLst/>
                <a:latin typeface="Helvetica" pitchFamily="2" charset="0"/>
              </a:rPr>
              <a:t>&gt; and the FITS Header but nowhere it’s listed in the SB dictionary (&lt;</a:t>
            </a:r>
            <a:r>
              <a:rPr lang="en-US" sz="1200" dirty="0" err="1">
                <a:effectLst/>
                <a:latin typeface="Helvetica" pitchFamily="2" charset="0"/>
              </a:rPr>
              <a:t>sb:Calibration_Applied</a:t>
            </a:r>
            <a:r>
              <a:rPr lang="en-US" sz="1200" dirty="0">
                <a:effectLst/>
                <a:latin typeface="Helvetica" pitchFamily="2" charset="0"/>
              </a:rPr>
              <a:t>&gt; and &lt;</a:t>
            </a:r>
            <a:r>
              <a:rPr lang="en-US" sz="1200" dirty="0" err="1">
                <a:effectLst/>
                <a:latin typeface="Helvetica" pitchFamily="2" charset="0"/>
              </a:rPr>
              <a:t>sb:Calibration_Reference_Files</a:t>
            </a:r>
            <a:r>
              <a:rPr lang="en-US" sz="1200" dirty="0">
                <a:effectLst/>
                <a:latin typeface="Helvetica" pitchFamily="2" charset="0"/>
              </a:rPr>
              <a:t>&gt;)</a:t>
            </a:r>
          </a:p>
          <a:p>
            <a:pPr marL="457200" lvl="1" indent="0">
              <a:buNone/>
            </a:pPr>
            <a:r>
              <a:rPr lang="en-US" sz="1200" dirty="0">
                <a:effectLst/>
                <a:latin typeface="Helvetica" pitchFamily="2" charset="0"/>
              </a:rPr>
              <a:t>            &lt;</a:t>
            </a:r>
            <a:r>
              <a:rPr lang="en-US" sz="1200" dirty="0" err="1">
                <a:effectLst/>
                <a:latin typeface="Helvetica" pitchFamily="2" charset="0"/>
              </a:rPr>
              <a:t>lid_reference</a:t>
            </a:r>
            <a:r>
              <a:rPr lang="en-US" sz="1200" dirty="0">
                <a:effectLst/>
                <a:latin typeface="Helvetica" pitchFamily="2" charset="0"/>
              </a:rPr>
              <a:t>&gt;urn:nasa:pds:lucy.llorri:calibration:llorri_toffsets_4x4&lt;/</a:t>
            </a:r>
            <a:r>
              <a:rPr lang="en-US" sz="1200" dirty="0" err="1">
                <a:effectLst/>
                <a:latin typeface="Helvetica" pitchFamily="2" charset="0"/>
              </a:rPr>
              <a:t>lid_reference</a:t>
            </a:r>
            <a:r>
              <a:rPr lang="en-US" sz="1200" dirty="0">
                <a:effectLst/>
                <a:latin typeface="Helvetica" pitchFamily="2" charset="0"/>
              </a:rPr>
              <a:t>&gt;</a:t>
            </a:r>
          </a:p>
          <a:p>
            <a:pPr lvl="1"/>
            <a:r>
              <a:rPr lang="en-US" sz="1200" dirty="0">
                <a:latin typeface="Helvetica" pitchFamily="2" charset="0"/>
              </a:rPr>
              <a:t>Most of the </a:t>
            </a:r>
            <a:r>
              <a:rPr lang="en-US" sz="1200" dirty="0">
                <a:effectLst/>
                <a:latin typeface="Helvetica" pitchFamily="2" charset="0"/>
              </a:rPr>
              <a:t>&lt;</a:t>
            </a:r>
            <a:r>
              <a:rPr lang="en-US" sz="1200" dirty="0" err="1">
                <a:effectLst/>
                <a:latin typeface="Helvetica" pitchFamily="2" charset="0"/>
              </a:rPr>
              <a:t>Reference_List</a:t>
            </a:r>
            <a:r>
              <a:rPr lang="en-US" sz="1200" dirty="0">
                <a:effectLst/>
                <a:latin typeface="Helvetica" pitchFamily="2" charset="0"/>
              </a:rPr>
              <a:t>&gt;/&lt;</a:t>
            </a:r>
            <a:r>
              <a:rPr lang="en-US" sz="1200" dirty="0" err="1">
                <a:effectLst/>
                <a:latin typeface="Helvetica" pitchFamily="2" charset="0"/>
              </a:rPr>
              <a:t>Internal_Reference</a:t>
            </a:r>
            <a:r>
              <a:rPr lang="en-US" sz="1200" dirty="0">
                <a:effectLst/>
                <a:latin typeface="Helvetica" pitchFamily="2" charset="0"/>
              </a:rPr>
              <a:t>&gt; should be &lt;</a:t>
            </a:r>
            <a:r>
              <a:rPr lang="en-US" sz="1200" dirty="0" err="1">
                <a:effectLst/>
                <a:latin typeface="Helvetica" pitchFamily="2" charset="0"/>
              </a:rPr>
              <a:t>lidvid_reference</a:t>
            </a:r>
            <a:r>
              <a:rPr lang="en-US" sz="1200" dirty="0">
                <a:effectLst/>
                <a:latin typeface="Helvetica" pitchFamily="2" charset="0"/>
              </a:rPr>
              <a:t>&gt; and not &lt;</a:t>
            </a:r>
            <a:r>
              <a:rPr lang="en-US" sz="1200" dirty="0" err="1">
                <a:effectLst/>
                <a:latin typeface="Helvetica" pitchFamily="2" charset="0"/>
              </a:rPr>
              <a:t>lid_reference</a:t>
            </a:r>
            <a:r>
              <a:rPr lang="en-US" sz="1200" dirty="0">
                <a:effectLst/>
                <a:latin typeface="Helvetica" pitchFamily="2" charset="0"/>
              </a:rPr>
              <a:t>&gt;. For example, the calibrations files that are &lt;</a:t>
            </a:r>
            <a:r>
              <a:rPr lang="en-US" sz="1200" dirty="0" err="1">
                <a:effectLst/>
                <a:latin typeface="Helvetica" pitchFamily="2" charset="0"/>
              </a:rPr>
              <a:t>lidvid_reference</a:t>
            </a:r>
            <a:r>
              <a:rPr lang="en-US" sz="1200" dirty="0">
                <a:effectLst/>
                <a:latin typeface="Helvetica" pitchFamily="2" charset="0"/>
              </a:rPr>
              <a:t>&gt; in the SB Dictionary</a:t>
            </a:r>
            <a:br>
              <a:rPr lang="en-US" sz="1200" dirty="0">
                <a:effectLst/>
                <a:latin typeface="Helvetica" pitchFamily="2" charset="0"/>
              </a:rPr>
            </a:br>
            <a:endParaRPr lang="en-US" sz="1000" dirty="0"/>
          </a:p>
        </p:txBody>
      </p:sp>
    </p:spTree>
    <p:extLst>
      <p:ext uri="{BB962C8B-B14F-4D97-AF65-F5344CB8AC3E}">
        <p14:creationId xmlns:p14="http://schemas.microsoft.com/office/powerpoint/2010/main" val="1727639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70EBC-F565-905B-8BC4-BC310A648E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8B13A5-CC42-D530-A86F-98055EA015D6}"/>
              </a:ext>
            </a:extLst>
          </p:cNvPr>
          <p:cNvSpPr>
            <a:spLocks noGrp="1"/>
          </p:cNvSpPr>
          <p:nvPr>
            <p:ph type="title"/>
          </p:nvPr>
        </p:nvSpPr>
        <p:spPr/>
        <p:txBody>
          <a:bodyPr/>
          <a:lstStyle/>
          <a:p>
            <a:r>
              <a:rPr lang="en-US" dirty="0"/>
              <a:t>Data - Collection files - Raw and calibrated data</a:t>
            </a:r>
          </a:p>
        </p:txBody>
      </p:sp>
      <p:sp>
        <p:nvSpPr>
          <p:cNvPr id="3" name="Content Placeholder 2">
            <a:extLst>
              <a:ext uri="{FF2B5EF4-FFF2-40B4-BE49-F238E27FC236}">
                <a16:creationId xmlns:a16="http://schemas.microsoft.com/office/drawing/2014/main" id="{8C0D1F80-2D4E-54A3-7CD3-E5A012FC4E34}"/>
              </a:ext>
            </a:extLst>
          </p:cNvPr>
          <p:cNvSpPr>
            <a:spLocks noGrp="1"/>
          </p:cNvSpPr>
          <p:nvPr>
            <p:ph idx="1"/>
          </p:nvPr>
        </p:nvSpPr>
        <p:spPr/>
        <p:txBody>
          <a:bodyPr>
            <a:noAutofit/>
          </a:bodyPr>
          <a:lstStyle/>
          <a:p>
            <a:r>
              <a:rPr lang="en-US" sz="950" dirty="0" err="1">
                <a:effectLst/>
                <a:latin typeface="Helvetica" pitchFamily="2" charset="0"/>
              </a:rPr>
              <a:t>Collection_overview.xml</a:t>
            </a:r>
            <a:endParaRPr lang="en-US" sz="950" dirty="0">
              <a:effectLst/>
              <a:latin typeface="Helvetica" pitchFamily="2" charset="0"/>
            </a:endParaRPr>
          </a:p>
          <a:p>
            <a:pPr lvl="1"/>
            <a:r>
              <a:rPr lang="en-US" sz="950" dirty="0">
                <a:latin typeface="Helvetica" pitchFamily="2" charset="0"/>
              </a:rPr>
              <a:t>Update the date </a:t>
            </a:r>
            <a:r>
              <a:rPr lang="en-US" sz="950" dirty="0">
                <a:effectLst/>
                <a:latin typeface="Helvetica" pitchFamily="2" charset="0"/>
              </a:rPr>
              <a:t>&lt;</a:t>
            </a:r>
            <a:r>
              <a:rPr lang="en-US" sz="950" dirty="0" err="1">
                <a:effectLst/>
                <a:latin typeface="Helvetica" pitchFamily="2" charset="0"/>
              </a:rPr>
              <a:t>publication_date</a:t>
            </a:r>
            <a:r>
              <a:rPr lang="en-US" sz="950" dirty="0">
                <a:effectLst/>
                <a:latin typeface="Helvetica" pitchFamily="2" charset="0"/>
              </a:rPr>
              <a:t>&gt;2024-08&lt;/</a:t>
            </a:r>
            <a:r>
              <a:rPr lang="en-US" sz="950" dirty="0" err="1">
                <a:effectLst/>
                <a:latin typeface="Helvetica" pitchFamily="2" charset="0"/>
              </a:rPr>
              <a:t>publication_date</a:t>
            </a:r>
            <a:r>
              <a:rPr lang="en-US" sz="950" dirty="0">
                <a:effectLst/>
                <a:latin typeface="Helvetica" pitchFamily="2" charset="0"/>
              </a:rPr>
              <a:t>&gt;</a:t>
            </a:r>
            <a:endParaRPr lang="en-US" sz="950" dirty="0">
              <a:latin typeface="Helvetica" pitchFamily="2" charset="0"/>
            </a:endParaRPr>
          </a:p>
          <a:p>
            <a:r>
              <a:rPr lang="en-US" sz="950" dirty="0" err="1">
                <a:effectLst/>
                <a:latin typeface="Helvetica" pitchFamily="2" charset="0"/>
              </a:rPr>
              <a:t>Collection_overview</a:t>
            </a:r>
            <a:r>
              <a:rPr lang="en-US" sz="950" dirty="0" err="1">
                <a:latin typeface="Helvetica" pitchFamily="2" charset="0"/>
              </a:rPr>
              <a:t>.txt</a:t>
            </a:r>
            <a:endParaRPr lang="en-US" sz="950" dirty="0">
              <a:latin typeface="Helvetica" pitchFamily="2" charset="0"/>
            </a:endParaRPr>
          </a:p>
          <a:p>
            <a:pPr lvl="1"/>
            <a:r>
              <a:rPr lang="en-US" sz="950" dirty="0">
                <a:latin typeface="Helvetica" pitchFamily="2" charset="0"/>
              </a:rPr>
              <a:t>Please add the name of the files or the date of observations that correspond to this statement</a:t>
            </a:r>
          </a:p>
          <a:p>
            <a:pPr marL="457200" lvl="1" indent="0">
              <a:buNone/>
            </a:pPr>
            <a:r>
              <a:rPr lang="en-US" sz="950" dirty="0">
                <a:latin typeface="Helvetica" pitchFamily="2" charset="0"/>
              </a:rPr>
              <a:t>“ Prior to the Encounter phase, L'LORRI Optical Navigation images were taken from </a:t>
            </a:r>
            <a:r>
              <a:rPr lang="en-US" sz="950" dirty="0" err="1">
                <a:latin typeface="Helvetica" pitchFamily="2" charset="0"/>
              </a:rPr>
              <a:t>tCA</a:t>
            </a:r>
            <a:r>
              <a:rPr lang="en-US" sz="950" dirty="0">
                <a:latin typeface="Helvetica" pitchFamily="2" charset="0"/>
              </a:rPr>
              <a:t> =  -59 to -5 days. Between </a:t>
            </a:r>
            <a:r>
              <a:rPr lang="en-US" sz="950" dirty="0" err="1">
                <a:latin typeface="Helvetica" pitchFamily="2" charset="0"/>
              </a:rPr>
              <a:t>tCA</a:t>
            </a:r>
            <a:r>
              <a:rPr lang="en-US" sz="950" dirty="0">
                <a:latin typeface="Helvetica" pitchFamily="2" charset="0"/>
              </a:rPr>
              <a:t> = -59 to -45 days, both 1x1 and 4x4 </a:t>
            </a:r>
            <a:r>
              <a:rPr lang="en-US" sz="950" dirty="0" err="1">
                <a:latin typeface="Helvetica" pitchFamily="2" charset="0"/>
              </a:rPr>
              <a:t>OpNav</a:t>
            </a:r>
            <a:r>
              <a:rPr lang="en-US" sz="950" dirty="0">
                <a:latin typeface="Helvetica" pitchFamily="2" charset="0"/>
              </a:rPr>
              <a:t> images are obtained every other day. Between </a:t>
            </a:r>
            <a:r>
              <a:rPr lang="en-US" sz="950" dirty="0" err="1">
                <a:latin typeface="Helvetica" pitchFamily="2" charset="0"/>
              </a:rPr>
              <a:t>tCA</a:t>
            </a:r>
            <a:r>
              <a:rPr lang="en-US" sz="950" dirty="0">
                <a:latin typeface="Helvetica" pitchFamily="2" charset="0"/>
              </a:rPr>
              <a:t> = -44 to -5 days 1x1 </a:t>
            </a:r>
            <a:r>
              <a:rPr lang="en-US" sz="950" dirty="0" err="1">
                <a:latin typeface="Helvetica" pitchFamily="2" charset="0"/>
              </a:rPr>
              <a:t>OpNav</a:t>
            </a:r>
            <a:r>
              <a:rPr lang="en-US" sz="950" dirty="0">
                <a:latin typeface="Helvetica" pitchFamily="2" charset="0"/>
              </a:rPr>
              <a:t> images are obtained at a daily cadence.”</a:t>
            </a:r>
            <a:endParaRPr lang="en-US" sz="950" dirty="0">
              <a:effectLst/>
              <a:latin typeface="Helvetica" pitchFamily="2" charset="0"/>
            </a:endParaRPr>
          </a:p>
          <a:p>
            <a:r>
              <a:rPr lang="en-US" sz="950" dirty="0" err="1">
                <a:effectLst/>
                <a:latin typeface="Helvetica" pitchFamily="2" charset="0"/>
              </a:rPr>
              <a:t>Collection_inventory</a:t>
            </a:r>
            <a:r>
              <a:rPr lang="en-US" sz="950" dirty="0" err="1">
                <a:latin typeface="Helvetica" pitchFamily="2" charset="0"/>
              </a:rPr>
              <a:t>.csv</a:t>
            </a:r>
            <a:endParaRPr lang="en-US" sz="950" dirty="0">
              <a:latin typeface="Helvetica" pitchFamily="2" charset="0"/>
            </a:endParaRPr>
          </a:p>
          <a:p>
            <a:pPr lvl="1"/>
            <a:r>
              <a:rPr lang="en-US" sz="950" dirty="0">
                <a:latin typeface="Helvetica" pitchFamily="2" charset="0"/>
              </a:rPr>
              <a:t>No Problem</a:t>
            </a:r>
          </a:p>
          <a:p>
            <a:r>
              <a:rPr lang="en-US" sz="950" dirty="0" err="1">
                <a:latin typeface="Helvetica" pitchFamily="2" charset="0"/>
              </a:rPr>
              <a:t>Collection.xml</a:t>
            </a:r>
            <a:endParaRPr lang="en-US" sz="950" dirty="0">
              <a:latin typeface="Helvetica" pitchFamily="2" charset="0"/>
            </a:endParaRPr>
          </a:p>
          <a:p>
            <a:pPr lvl="1"/>
            <a:r>
              <a:rPr lang="en-US" sz="950" dirty="0">
                <a:latin typeface="Helvetica" pitchFamily="2" charset="0"/>
              </a:rPr>
              <a:t>I would suggest the &lt;title&gt; to be </a:t>
            </a:r>
            <a:r>
              <a:rPr lang="en-US" sz="950" dirty="0">
                <a:effectLst/>
                <a:latin typeface="Helvetica" pitchFamily="2" charset="0"/>
              </a:rPr>
              <a:t>Lucy </a:t>
            </a:r>
            <a:r>
              <a:rPr lang="en-US" sz="950" dirty="0" err="1">
                <a:effectLst/>
                <a:latin typeface="Helvetica" pitchFamily="2" charset="0"/>
              </a:rPr>
              <a:t>LOng</a:t>
            </a:r>
            <a:r>
              <a:rPr lang="en-US" sz="950" dirty="0">
                <a:effectLst/>
                <a:latin typeface="Helvetica" pitchFamily="2" charset="0"/>
              </a:rPr>
              <a:t> Range Reconnaissance Imager (L'LORRI) or to at least add “Lucy”</a:t>
            </a:r>
            <a:r>
              <a:rPr lang="en-US" sz="950" dirty="0">
                <a:latin typeface="Helvetica" pitchFamily="2" charset="0"/>
              </a:rPr>
              <a:t> to be consistent with the </a:t>
            </a:r>
            <a:r>
              <a:rPr lang="en-US" sz="950" dirty="0" err="1">
                <a:latin typeface="Helvetica" pitchFamily="2" charset="0"/>
              </a:rPr>
              <a:t>collection_overview.xml</a:t>
            </a:r>
            <a:r>
              <a:rPr lang="en-US" sz="950" dirty="0">
                <a:latin typeface="Helvetica" pitchFamily="2" charset="0"/>
              </a:rPr>
              <a:t> file</a:t>
            </a:r>
          </a:p>
          <a:p>
            <a:pPr lvl="1"/>
            <a:r>
              <a:rPr lang="en-US" sz="950" dirty="0">
                <a:latin typeface="Helvetica" pitchFamily="2" charset="0"/>
              </a:rPr>
              <a:t>Bundle </a:t>
            </a:r>
            <a:r>
              <a:rPr lang="en-US" sz="950" dirty="0" err="1">
                <a:latin typeface="Helvetica" pitchFamily="2" charset="0"/>
              </a:rPr>
              <a:t>lucy.mission</a:t>
            </a:r>
            <a:r>
              <a:rPr lang="en-US" sz="950" dirty="0">
                <a:latin typeface="Helvetica" pitchFamily="2" charset="0"/>
              </a:rPr>
              <a:t> is not archived yet. Be sure to archive these products and confirm LID reference. I also didn’t see it in the Lucy Mission Document collection</a:t>
            </a:r>
            <a:br>
              <a:rPr lang="en-US" sz="950" dirty="0">
                <a:effectLst/>
                <a:latin typeface="Helvetica" pitchFamily="2" charset="0"/>
              </a:rPr>
            </a:br>
            <a:r>
              <a:rPr lang="en-US" sz="950" dirty="0">
                <a:effectLst/>
                <a:latin typeface="Helvetica" pitchFamily="2" charset="0"/>
              </a:rPr>
              <a:t>            &lt;</a:t>
            </a:r>
            <a:r>
              <a:rPr lang="en-US" sz="950" dirty="0" err="1">
                <a:effectLst/>
                <a:latin typeface="Helvetica" pitchFamily="2" charset="0"/>
              </a:rPr>
              <a:t>lid_reference</a:t>
            </a:r>
            <a:r>
              <a:rPr lang="en-US" sz="950" dirty="0">
                <a:effectLst/>
                <a:latin typeface="Helvetica" pitchFamily="2" charset="0"/>
              </a:rPr>
              <a:t>&gt;</a:t>
            </a:r>
            <a:r>
              <a:rPr lang="en-US" sz="950" dirty="0" err="1">
                <a:effectLst/>
                <a:latin typeface="Helvetica" pitchFamily="2" charset="0"/>
              </a:rPr>
              <a:t>urn:nasa:pds:lucy.mission:document:lucy_mission_info</a:t>
            </a:r>
            <a:r>
              <a:rPr lang="en-US" sz="950" dirty="0">
                <a:effectLst/>
                <a:latin typeface="Helvetica" pitchFamily="2" charset="0"/>
              </a:rPr>
              <a:t>&lt;/</a:t>
            </a:r>
            <a:r>
              <a:rPr lang="en-US" sz="950" dirty="0" err="1">
                <a:effectLst/>
                <a:latin typeface="Helvetica" pitchFamily="2" charset="0"/>
              </a:rPr>
              <a:t>lid_reference</a:t>
            </a:r>
            <a:r>
              <a:rPr lang="en-US" sz="950" dirty="0">
                <a:effectLst/>
                <a:latin typeface="Helvetica" pitchFamily="2" charset="0"/>
              </a:rPr>
              <a:t>&gt;</a:t>
            </a:r>
            <a:endParaRPr lang="en-US" sz="950" dirty="0">
              <a:latin typeface="Helvetica" pitchFamily="2" charset="0"/>
            </a:endParaRPr>
          </a:p>
          <a:p>
            <a:pPr lvl="1"/>
            <a:r>
              <a:rPr lang="en-US" sz="950" dirty="0">
                <a:effectLst/>
                <a:latin typeface="Helvetica" pitchFamily="2" charset="0"/>
              </a:rPr>
              <a:t>&lt;</a:t>
            </a:r>
            <a:r>
              <a:rPr lang="en-US" sz="950" dirty="0" err="1">
                <a:effectLst/>
                <a:latin typeface="Helvetica" pitchFamily="2" charset="0"/>
              </a:rPr>
              <a:t>Reference_List</a:t>
            </a:r>
            <a:r>
              <a:rPr lang="en-US" sz="950" dirty="0">
                <a:effectLst/>
                <a:latin typeface="Helvetica" pitchFamily="2" charset="0"/>
              </a:rPr>
              <a:t>&gt; &lt; </a:t>
            </a:r>
            <a:r>
              <a:rPr lang="en-US" sz="950" dirty="0" err="1">
                <a:effectLst/>
                <a:latin typeface="Helvetica" pitchFamily="2" charset="0"/>
              </a:rPr>
              <a:t>Internal_Reference</a:t>
            </a:r>
            <a:r>
              <a:rPr lang="en-US" sz="950" dirty="0">
                <a:effectLst/>
                <a:latin typeface="Helvetica" pitchFamily="2" charset="0"/>
              </a:rPr>
              <a:t> &gt;</a:t>
            </a:r>
          </a:p>
          <a:p>
            <a:pPr lvl="2"/>
            <a:r>
              <a:rPr lang="en-US" sz="950" dirty="0">
                <a:latin typeface="Helvetica" pitchFamily="2" charset="0"/>
              </a:rPr>
              <a:t>I would add the LID for the raw and partially processed data. </a:t>
            </a:r>
          </a:p>
          <a:p>
            <a:pPr lvl="2"/>
            <a:r>
              <a:rPr lang="en-US" sz="950" dirty="0">
                <a:effectLst/>
                <a:latin typeface="Helvetica" pitchFamily="2" charset="0"/>
              </a:rPr>
              <a:t>I would add the LID for the calibration collection.</a:t>
            </a:r>
          </a:p>
          <a:p>
            <a:pPr lvl="2"/>
            <a:r>
              <a:rPr lang="en-US" sz="1000" dirty="0">
                <a:effectLst/>
                <a:latin typeface="Helvetica" pitchFamily="2" charset="0"/>
              </a:rPr>
              <a:t>I would add the LID for the document collection.</a:t>
            </a:r>
            <a:endParaRPr lang="en-US" sz="950" dirty="0">
              <a:effectLst/>
              <a:latin typeface="Helvetica" pitchFamily="2" charset="0"/>
            </a:endParaRPr>
          </a:p>
          <a:p>
            <a:pPr lvl="2"/>
            <a:r>
              <a:rPr lang="en-US" sz="950" dirty="0">
                <a:effectLst/>
                <a:latin typeface="Helvetica" pitchFamily="2" charset="0"/>
              </a:rPr>
              <a:t>I would add the LIDVID for the overview document</a:t>
            </a:r>
          </a:p>
          <a:p>
            <a:pPr lvl="2"/>
            <a:r>
              <a:rPr lang="en-US" sz="950" dirty="0">
                <a:latin typeface="Helvetica" pitchFamily="2" charset="0"/>
              </a:rPr>
              <a:t>I would add a </a:t>
            </a:r>
            <a:r>
              <a:rPr lang="en-US" sz="950" dirty="0">
                <a:effectLst/>
                <a:latin typeface="Helvetica" pitchFamily="2" charset="0"/>
              </a:rPr>
              <a:t>&lt;comment&gt;</a:t>
            </a:r>
            <a:r>
              <a:rPr lang="en-US" sz="950" dirty="0">
                <a:latin typeface="Helvetica" pitchFamily="2" charset="0"/>
              </a:rPr>
              <a:t> </a:t>
            </a:r>
            <a:r>
              <a:rPr lang="en-US" sz="950" dirty="0">
                <a:effectLst/>
                <a:latin typeface="Helvetica" pitchFamily="2" charset="0"/>
              </a:rPr>
              <a:t>to each of the reference</a:t>
            </a:r>
          </a:p>
          <a:p>
            <a:pPr lvl="1"/>
            <a:r>
              <a:rPr lang="en-US" sz="950" dirty="0">
                <a:effectLst/>
                <a:latin typeface="Helvetica" pitchFamily="2" charset="0"/>
              </a:rPr>
              <a:t>&lt;</a:t>
            </a:r>
            <a:r>
              <a:rPr lang="en-US" sz="950" dirty="0" err="1">
                <a:effectLst/>
                <a:latin typeface="Helvetica" pitchFamily="2" charset="0"/>
              </a:rPr>
              <a:t>Primary_Result_Summary</a:t>
            </a:r>
            <a:r>
              <a:rPr lang="en-US" sz="950" dirty="0">
                <a:effectLst/>
                <a:latin typeface="Helvetica" pitchFamily="2" charset="0"/>
              </a:rPr>
              <a:t>&gt;</a:t>
            </a:r>
          </a:p>
          <a:p>
            <a:pPr lvl="2"/>
            <a:r>
              <a:rPr lang="en-US" sz="950" dirty="0">
                <a:latin typeface="Helvetica" pitchFamily="2" charset="0"/>
              </a:rPr>
              <a:t>I would add the  &lt;</a:t>
            </a:r>
            <a:r>
              <a:rPr lang="en-US" sz="950" dirty="0" err="1">
                <a:latin typeface="Helvetica" pitchFamily="2" charset="0"/>
              </a:rPr>
              <a:t>Science_Facets</a:t>
            </a:r>
            <a:r>
              <a:rPr lang="en-US" sz="950" dirty="0">
                <a:latin typeface="Helvetica" pitchFamily="2" charset="0"/>
              </a:rPr>
              <a:t> &gt;</a:t>
            </a:r>
            <a:endParaRPr lang="en-US" sz="950" dirty="0">
              <a:effectLst/>
              <a:latin typeface="Helvetica" pitchFamily="2" charset="0"/>
            </a:endParaRPr>
          </a:p>
          <a:p>
            <a:pPr lvl="1"/>
            <a:r>
              <a:rPr lang="en-US" sz="950" dirty="0">
                <a:effectLst/>
                <a:latin typeface="Helvetica" pitchFamily="2" charset="0"/>
              </a:rPr>
              <a:t>You have the purpose &lt;purpose&gt;Science&lt;/purpose&gt; but I can only find Navigation in the PDS4 XML data labels. Which purpose is it ? You need to be consistent. </a:t>
            </a:r>
          </a:p>
          <a:p>
            <a:pPr lvl="1"/>
            <a:endParaRPr lang="en-US" sz="950" dirty="0">
              <a:effectLst/>
              <a:latin typeface="Helvetica" pitchFamily="2" charset="0"/>
            </a:endParaRPr>
          </a:p>
          <a:p>
            <a:endParaRPr lang="en-US" sz="950" dirty="0">
              <a:latin typeface="Helvetica" pitchFamily="2" charset="0"/>
            </a:endParaRPr>
          </a:p>
        </p:txBody>
      </p:sp>
    </p:spTree>
    <p:extLst>
      <p:ext uri="{BB962C8B-B14F-4D97-AF65-F5344CB8AC3E}">
        <p14:creationId xmlns:p14="http://schemas.microsoft.com/office/powerpoint/2010/main" val="4290935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BF06F-1B1B-4B6D-BA73-28BD59036576}"/>
              </a:ext>
            </a:extLst>
          </p:cNvPr>
          <p:cNvSpPr>
            <a:spLocks noGrp="1"/>
          </p:cNvSpPr>
          <p:nvPr>
            <p:ph type="title"/>
          </p:nvPr>
        </p:nvSpPr>
        <p:spPr/>
        <p:txBody>
          <a:bodyPr/>
          <a:lstStyle/>
          <a:p>
            <a:r>
              <a:rPr lang="en-US" dirty="0"/>
              <a:t>Data- Raw and partially processed data</a:t>
            </a:r>
          </a:p>
        </p:txBody>
      </p:sp>
      <p:sp>
        <p:nvSpPr>
          <p:cNvPr id="3" name="Content Placeholder 2">
            <a:extLst>
              <a:ext uri="{FF2B5EF4-FFF2-40B4-BE49-F238E27FC236}">
                <a16:creationId xmlns:a16="http://schemas.microsoft.com/office/drawing/2014/main" id="{255B8DEF-9783-F265-4CF3-7E2297349B06}"/>
              </a:ext>
            </a:extLst>
          </p:cNvPr>
          <p:cNvSpPr>
            <a:spLocks noGrp="1"/>
          </p:cNvSpPr>
          <p:nvPr>
            <p:ph idx="1"/>
          </p:nvPr>
        </p:nvSpPr>
        <p:spPr/>
        <p:txBody>
          <a:bodyPr>
            <a:normAutofit/>
          </a:bodyPr>
          <a:lstStyle/>
          <a:p>
            <a:r>
              <a:rPr lang="en-US" sz="1400" dirty="0">
                <a:latin typeface="Helvetica" pitchFamily="2" charset="0"/>
              </a:rPr>
              <a:t>PDS4 XML labels accurately describes the data when using the PDS4 Viewer</a:t>
            </a:r>
          </a:p>
          <a:p>
            <a:r>
              <a:rPr lang="en-US" sz="1400" dirty="0">
                <a:latin typeface="Helvetica" pitchFamily="2" charset="0"/>
              </a:rPr>
              <a:t>The values in the PDS3 fits header and PDS4 XML labels are identical</a:t>
            </a:r>
          </a:p>
          <a:p>
            <a:r>
              <a:rPr lang="en-US" sz="1400" dirty="0">
                <a:latin typeface="Helvetica" pitchFamily="2" charset="0"/>
              </a:rPr>
              <a:t>The PDS4 XML labels validated</a:t>
            </a:r>
          </a:p>
          <a:p>
            <a:r>
              <a:rPr lang="en-US" sz="1400" dirty="0">
                <a:latin typeface="Helvetica" pitchFamily="2" charset="0"/>
              </a:rPr>
              <a:t>Opening the primary images in </a:t>
            </a:r>
            <a:r>
              <a:rPr lang="en-US" sz="1400" dirty="0" err="1">
                <a:latin typeface="Helvetica" pitchFamily="2" charset="0"/>
              </a:rPr>
              <a:t>fv</a:t>
            </a:r>
            <a:r>
              <a:rPr lang="en-US" sz="1400" dirty="0">
                <a:latin typeface="Helvetica" pitchFamily="2" charset="0"/>
              </a:rPr>
              <a:t> crashes the program. But they are opening correctly with the PDS4 Viewer</a:t>
            </a:r>
          </a:p>
          <a:p>
            <a:endParaRPr lang="en-US" sz="1400" dirty="0"/>
          </a:p>
          <a:p>
            <a:endParaRPr lang="en-US" sz="1000" dirty="0">
              <a:latin typeface="Helvetica" pitchFamily="2" charset="0"/>
            </a:endParaRPr>
          </a:p>
          <a:p>
            <a:endParaRPr lang="en-US" sz="1000" dirty="0">
              <a:latin typeface="Helvetica" pitchFamily="2" charset="0"/>
            </a:endParaRPr>
          </a:p>
          <a:p>
            <a:endParaRPr lang="en-US" sz="1400" dirty="0"/>
          </a:p>
          <a:p>
            <a:endParaRPr lang="en-US" dirty="0"/>
          </a:p>
        </p:txBody>
      </p:sp>
    </p:spTree>
    <p:extLst>
      <p:ext uri="{BB962C8B-B14F-4D97-AF65-F5344CB8AC3E}">
        <p14:creationId xmlns:p14="http://schemas.microsoft.com/office/powerpoint/2010/main" val="300330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CB3B8-4C62-D177-3467-5AD3804101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131B7C-D232-1626-25D1-688A47825711}"/>
              </a:ext>
            </a:extLst>
          </p:cNvPr>
          <p:cNvSpPr>
            <a:spLocks noGrp="1"/>
          </p:cNvSpPr>
          <p:nvPr>
            <p:ph type="title"/>
          </p:nvPr>
        </p:nvSpPr>
        <p:spPr/>
        <p:txBody>
          <a:bodyPr/>
          <a:lstStyle/>
          <a:p>
            <a:r>
              <a:rPr lang="en-US" dirty="0"/>
              <a:t>Data – Missing attributes</a:t>
            </a:r>
          </a:p>
        </p:txBody>
      </p:sp>
      <p:sp>
        <p:nvSpPr>
          <p:cNvPr id="3" name="Content Placeholder 2">
            <a:extLst>
              <a:ext uri="{FF2B5EF4-FFF2-40B4-BE49-F238E27FC236}">
                <a16:creationId xmlns:a16="http://schemas.microsoft.com/office/drawing/2014/main" id="{520A7418-00E4-1020-31DD-23D617885D89}"/>
              </a:ext>
            </a:extLst>
          </p:cNvPr>
          <p:cNvSpPr>
            <a:spLocks noGrp="1"/>
          </p:cNvSpPr>
          <p:nvPr>
            <p:ph idx="1"/>
          </p:nvPr>
        </p:nvSpPr>
        <p:spPr/>
        <p:txBody>
          <a:bodyPr>
            <a:normAutofit/>
          </a:bodyPr>
          <a:lstStyle/>
          <a:p>
            <a:pPr marL="0" indent="0">
              <a:buNone/>
            </a:pPr>
            <a:r>
              <a:rPr lang="en-US" sz="1400" dirty="0">
                <a:latin typeface="Helvetica" pitchFamily="2" charset="0"/>
              </a:rPr>
              <a:t>Why are you not including the following values in your PDS4 XML labels?</a:t>
            </a:r>
          </a:p>
          <a:p>
            <a:r>
              <a:rPr lang="en-US" sz="1400" dirty="0">
                <a:latin typeface="Helvetica" pitchFamily="2" charset="0"/>
              </a:rPr>
              <a:t>All Labels</a:t>
            </a:r>
          </a:p>
          <a:p>
            <a:pPr lvl="1"/>
            <a:r>
              <a:rPr lang="en-US" sz="1000" dirty="0">
                <a:latin typeface="Helvetica" pitchFamily="2" charset="0"/>
              </a:rPr>
              <a:t>APID    =   / source data </a:t>
            </a:r>
            <a:r>
              <a:rPr lang="en-US" sz="1000" dirty="0" err="1">
                <a:latin typeface="Helvetica" pitchFamily="2" charset="0"/>
              </a:rPr>
              <a:t>ApID</a:t>
            </a:r>
            <a:endParaRPr lang="en-US" sz="1000" dirty="0">
              <a:latin typeface="Helvetica" pitchFamily="2" charset="0"/>
            </a:endParaRPr>
          </a:p>
          <a:p>
            <a:pPr lvl="1"/>
            <a:r>
              <a:rPr lang="en-US" sz="1000" dirty="0">
                <a:latin typeface="Helvetica" pitchFamily="2" charset="0"/>
              </a:rPr>
              <a:t>RATEX/Y/Z   =  / [urad/s] angular rate about inst. frame +X/Y/Z axis</a:t>
            </a:r>
          </a:p>
          <a:p>
            <a:pPr lvl="1"/>
            <a:r>
              <a:rPr lang="en-US" sz="1000" dirty="0">
                <a:latin typeface="Helvetica" pitchFamily="2" charset="0"/>
              </a:rPr>
              <a:t>RATEXY/ZY/XZ  = / [urad/s] drift rate magnitude in inst. XY/ZY/XZ plane</a:t>
            </a:r>
          </a:p>
          <a:p>
            <a:pPr lvl="1"/>
            <a:r>
              <a:rPr lang="en-US" sz="1000" dirty="0">
                <a:latin typeface="Helvetica" pitchFamily="2" charset="0"/>
              </a:rPr>
              <a:t>IPI/IPOGANG =  / [deg] IPP inner/outer gimbal angle</a:t>
            </a:r>
          </a:p>
          <a:p>
            <a:pPr lvl="1"/>
            <a:r>
              <a:rPr lang="en-US" sz="1000" dirty="0">
                <a:latin typeface="Helvetica" pitchFamily="2" charset="0"/>
              </a:rPr>
              <a:t>IPI/IPOGRATE= / [deg/s] IPP inner/outer gimbal angle rate</a:t>
            </a:r>
          </a:p>
          <a:p>
            <a:pPr lvl="1"/>
            <a:r>
              <a:rPr lang="en-US" sz="1000" dirty="0">
                <a:latin typeface="Helvetica" pitchFamily="2" charset="0"/>
              </a:rPr>
              <a:t>PA_X/YINST= / [deg] PA +X/Y, E of J2000 N</a:t>
            </a:r>
          </a:p>
          <a:p>
            <a:pPr lvl="1"/>
            <a:r>
              <a:rPr lang="en-US" sz="1000" dirty="0">
                <a:latin typeface="Helvetica" pitchFamily="2" charset="0"/>
              </a:rPr>
              <a:t>PA_SUN  =  / [deg] PA of Sun, E of J2000 N</a:t>
            </a:r>
          </a:p>
          <a:p>
            <a:pPr lvl="1"/>
            <a:r>
              <a:rPr lang="en-US" sz="1000" dirty="0">
                <a:latin typeface="Helvetica" pitchFamily="2" charset="0"/>
              </a:rPr>
              <a:t>PA_SUN_X/Y=  / [deg] PA of Sun, E of +X/Y</a:t>
            </a:r>
          </a:p>
          <a:p>
            <a:pPr lvl="1"/>
            <a:r>
              <a:rPr lang="en-US" sz="1000" dirty="0">
                <a:latin typeface="Helvetica" pitchFamily="2" charset="0"/>
              </a:rPr>
              <a:t>TGT_ELON=  / [deg] angle btw target and inst. Boresight</a:t>
            </a:r>
          </a:p>
          <a:p>
            <a:pPr lvl="1"/>
            <a:r>
              <a:rPr lang="en-US" sz="1000" dirty="0">
                <a:latin typeface="Helvetica" pitchFamily="2" charset="0"/>
              </a:rPr>
              <a:t>EAR_ELON= / [deg] angle btw Earth and inst. Boresight</a:t>
            </a:r>
          </a:p>
          <a:p>
            <a:pPr lvl="1"/>
            <a:r>
              <a:rPr lang="en-US" sz="1000" dirty="0">
                <a:latin typeface="Helvetica" pitchFamily="2" charset="0"/>
              </a:rPr>
              <a:t>AP/BP_ORDER= / reverse SIP AP/BP order – Some values are missing you only have 4 values instead of 7 (FITS file)</a:t>
            </a:r>
          </a:p>
          <a:p>
            <a:pPr lvl="1"/>
            <a:r>
              <a:rPr lang="en-US" sz="1000" dirty="0">
                <a:latin typeface="Helvetica" pitchFamily="2" charset="0"/>
              </a:rPr>
              <a:t>IHDRSEP = '************************* RAW IMAGE HEADER *************************’ – None of the values (current, voltage, temperature)</a:t>
            </a:r>
          </a:p>
          <a:p>
            <a:r>
              <a:rPr lang="en-US" sz="1400" dirty="0">
                <a:latin typeface="Helvetica" pitchFamily="2" charset="0"/>
              </a:rPr>
              <a:t>Partially Processed labels</a:t>
            </a:r>
          </a:p>
          <a:p>
            <a:pPr lvl="1"/>
            <a:r>
              <a:rPr lang="en-US" sz="1000" dirty="0">
                <a:latin typeface="Helvetica" pitchFamily="2" charset="0"/>
              </a:rPr>
              <a:t>CDPACSEP= '**** LORRI CDP Absolute Calibration Parameters ********************’ -- – None of the values </a:t>
            </a:r>
          </a:p>
          <a:p>
            <a:endParaRPr lang="en-US" sz="1000" dirty="0">
              <a:latin typeface="Helvetica" pitchFamily="2" charset="0"/>
            </a:endParaRPr>
          </a:p>
          <a:p>
            <a:endParaRPr lang="en-US" sz="1000" dirty="0">
              <a:latin typeface="Helvetica" pitchFamily="2" charset="0"/>
            </a:endParaRPr>
          </a:p>
          <a:p>
            <a:endParaRPr lang="en-US" sz="1000" dirty="0">
              <a:latin typeface="Helvetica" pitchFamily="2" charset="0"/>
            </a:endParaRPr>
          </a:p>
          <a:p>
            <a:endParaRPr lang="en-US" sz="1400" dirty="0"/>
          </a:p>
          <a:p>
            <a:endParaRPr lang="en-US" dirty="0"/>
          </a:p>
        </p:txBody>
      </p:sp>
    </p:spTree>
    <p:extLst>
      <p:ext uri="{BB962C8B-B14F-4D97-AF65-F5344CB8AC3E}">
        <p14:creationId xmlns:p14="http://schemas.microsoft.com/office/powerpoint/2010/main" val="3476548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1652A-1887-BA41-8AEE-81DC1FC7AF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37393D-68EB-68DD-E3C3-95E92056630B}"/>
              </a:ext>
            </a:extLst>
          </p:cNvPr>
          <p:cNvSpPr>
            <a:spLocks noGrp="1"/>
          </p:cNvSpPr>
          <p:nvPr>
            <p:ph type="title"/>
          </p:nvPr>
        </p:nvSpPr>
        <p:spPr/>
        <p:txBody>
          <a:bodyPr/>
          <a:lstStyle/>
          <a:p>
            <a:r>
              <a:rPr lang="en-US" dirty="0"/>
              <a:t>Calibration</a:t>
            </a:r>
          </a:p>
        </p:txBody>
      </p:sp>
      <p:sp>
        <p:nvSpPr>
          <p:cNvPr id="3" name="Content Placeholder 2">
            <a:extLst>
              <a:ext uri="{FF2B5EF4-FFF2-40B4-BE49-F238E27FC236}">
                <a16:creationId xmlns:a16="http://schemas.microsoft.com/office/drawing/2014/main" id="{CFEFB3B2-19DE-C078-A53C-7E9D101B59C6}"/>
              </a:ext>
            </a:extLst>
          </p:cNvPr>
          <p:cNvSpPr>
            <a:spLocks noGrp="1"/>
          </p:cNvSpPr>
          <p:nvPr>
            <p:ph idx="1"/>
          </p:nvPr>
        </p:nvSpPr>
        <p:spPr>
          <a:xfrm>
            <a:off x="838200" y="1825625"/>
            <a:ext cx="10515600" cy="4861614"/>
          </a:xfrm>
        </p:spPr>
        <p:txBody>
          <a:bodyPr>
            <a:noAutofit/>
          </a:bodyPr>
          <a:lstStyle/>
          <a:p>
            <a:r>
              <a:rPr lang="en-US" sz="1100" dirty="0">
                <a:latin typeface="Helvetica" pitchFamily="2" charset="0"/>
              </a:rPr>
              <a:t>I would add Lucy in the &lt;title&gt; of the PDS4 XML label and to be consistent with the </a:t>
            </a:r>
            <a:r>
              <a:rPr lang="en-US" sz="1100" dirty="0" err="1">
                <a:latin typeface="Helvetica" pitchFamily="2" charset="0"/>
              </a:rPr>
              <a:t>collection_overview.xml</a:t>
            </a:r>
            <a:r>
              <a:rPr lang="en-US" sz="1100" dirty="0">
                <a:latin typeface="Helvetica" pitchFamily="2" charset="0"/>
              </a:rPr>
              <a:t> and </a:t>
            </a:r>
            <a:r>
              <a:rPr lang="en-US" sz="1100" dirty="0" err="1">
                <a:latin typeface="Helvetica" pitchFamily="2" charset="0"/>
              </a:rPr>
              <a:t>collection.xml</a:t>
            </a:r>
            <a:r>
              <a:rPr lang="en-US" sz="1100" dirty="0">
                <a:latin typeface="Helvetica" pitchFamily="2" charset="0"/>
              </a:rPr>
              <a:t> files </a:t>
            </a:r>
          </a:p>
          <a:p>
            <a:r>
              <a:rPr lang="en-US" sz="1100" dirty="0">
                <a:latin typeface="Helvetica" pitchFamily="2" charset="0"/>
              </a:rPr>
              <a:t>There is much more information (description, comment, history) and values (current, voltage, temperature, exposure time) for “Raw pixel header values” and “Converted analog values” in the FITS header that would be valuable in the PDS4 XML label. Is this information somewhere else? </a:t>
            </a:r>
          </a:p>
          <a:p>
            <a:r>
              <a:rPr lang="en-US" sz="1100" dirty="0" err="1">
                <a:latin typeface="Helvetica" pitchFamily="2" charset="0"/>
              </a:rPr>
              <a:t>Default_config.xml</a:t>
            </a:r>
            <a:r>
              <a:rPr lang="en-US" sz="1100" dirty="0">
                <a:latin typeface="Helvetica" pitchFamily="2" charset="0"/>
              </a:rPr>
              <a:t>, </a:t>
            </a:r>
            <a:r>
              <a:rPr lang="en-US" sz="1100" dirty="0" err="1">
                <a:latin typeface="Helvetica" pitchFamily="2" charset="0"/>
              </a:rPr>
              <a:t>llorri_flat_plasma_quartz_weighted_Mottola.xml</a:t>
            </a:r>
            <a:r>
              <a:rPr lang="en-US" sz="1100" dirty="0">
                <a:latin typeface="Helvetica" pitchFamily="2" charset="0"/>
              </a:rPr>
              <a:t>, llorri_flat_plasma_quartz_weighted_rebin_4x4_Mottola.xml</a:t>
            </a:r>
          </a:p>
          <a:p>
            <a:pPr lvl="1"/>
            <a:r>
              <a:rPr lang="en-US" sz="1100" dirty="0">
                <a:latin typeface="Helvetica" pitchFamily="2" charset="0"/>
              </a:rPr>
              <a:t>T</a:t>
            </a:r>
            <a:r>
              <a:rPr lang="en-US" sz="1100" dirty="0">
                <a:effectLst/>
                <a:latin typeface="Helvetica" pitchFamily="2" charset="0"/>
              </a:rPr>
              <a:t>he Space Science Reviews paper is part of the document collection. I would remove the citation or add a comment explaining that it is </a:t>
            </a:r>
            <a:r>
              <a:rPr lang="en-US" sz="1100" dirty="0">
                <a:latin typeface="Helvetica" pitchFamily="2" charset="0"/>
              </a:rPr>
              <a:t>t</a:t>
            </a:r>
            <a:r>
              <a:rPr lang="en-US" sz="1100" dirty="0">
                <a:effectLst/>
                <a:latin typeface="Helvetica" pitchFamily="2" charset="0"/>
              </a:rPr>
              <a:t>he external source of this document's paper.</a:t>
            </a:r>
          </a:p>
          <a:p>
            <a:pPr lvl="1"/>
            <a:r>
              <a:rPr lang="en-US" sz="1100" dirty="0">
                <a:latin typeface="Helvetica" pitchFamily="2" charset="0"/>
              </a:rPr>
              <a:t>I would add a </a:t>
            </a:r>
            <a:r>
              <a:rPr lang="en-US" sz="1100" dirty="0">
                <a:effectLst/>
                <a:latin typeface="Helvetica" pitchFamily="2" charset="0"/>
              </a:rPr>
              <a:t>&lt;comment&gt;</a:t>
            </a:r>
            <a:r>
              <a:rPr lang="en-US" sz="1100" dirty="0">
                <a:latin typeface="Helvetica" pitchFamily="2" charset="0"/>
              </a:rPr>
              <a:t> </a:t>
            </a:r>
            <a:r>
              <a:rPr lang="en-US" sz="1100" dirty="0">
                <a:effectLst/>
                <a:latin typeface="Helvetica" pitchFamily="2" charset="0"/>
              </a:rPr>
              <a:t>to each of the &lt;</a:t>
            </a:r>
            <a:r>
              <a:rPr lang="en-US" sz="1100" dirty="0" err="1">
                <a:effectLst/>
                <a:latin typeface="Helvetica" pitchFamily="2" charset="0"/>
              </a:rPr>
              <a:t>reference_List</a:t>
            </a:r>
            <a:r>
              <a:rPr lang="en-US" sz="1100" dirty="0">
                <a:effectLst/>
                <a:latin typeface="Helvetica" pitchFamily="2" charset="0"/>
              </a:rPr>
              <a:t>&gt;</a:t>
            </a:r>
            <a:endParaRPr lang="en-US" sz="1100" dirty="0">
              <a:latin typeface="Helvetica" pitchFamily="2" charset="0"/>
            </a:endParaRPr>
          </a:p>
          <a:p>
            <a:r>
              <a:rPr lang="en-US" sz="1100" dirty="0">
                <a:latin typeface="Helvetica" pitchFamily="2" charset="0"/>
              </a:rPr>
              <a:t>dinky_flat_1x1.xml, dinky_flat_4x4.xml</a:t>
            </a:r>
          </a:p>
          <a:p>
            <a:pPr lvl="1"/>
            <a:r>
              <a:rPr lang="en-US" sz="1100" dirty="0">
                <a:latin typeface="Helvetica" pitchFamily="2" charset="0"/>
              </a:rPr>
              <a:t>Why don’t you have any reference to the SSR paper or SIS document?</a:t>
            </a:r>
          </a:p>
          <a:p>
            <a:r>
              <a:rPr lang="en-US" sz="1100" dirty="0" err="1">
                <a:latin typeface="Helvetica" pitchFamily="2" charset="0"/>
              </a:rPr>
              <a:t>Default_config.xml</a:t>
            </a:r>
            <a:r>
              <a:rPr lang="en-US" sz="1100" dirty="0">
                <a:latin typeface="Helvetica" pitchFamily="2" charset="0"/>
              </a:rPr>
              <a:t> </a:t>
            </a:r>
          </a:p>
          <a:p>
            <a:pPr lvl="1"/>
            <a:r>
              <a:rPr lang="en-US" sz="1100" dirty="0">
                <a:latin typeface="Helvetica" pitchFamily="2" charset="0"/>
              </a:rPr>
              <a:t>I would add the &lt;</a:t>
            </a:r>
            <a:r>
              <a:rPr lang="en-US" sz="1100" dirty="0" err="1">
                <a:latin typeface="Helvetica" pitchFamily="2" charset="0"/>
              </a:rPr>
              <a:t>Internal_reference</a:t>
            </a:r>
            <a:r>
              <a:rPr lang="en-US" sz="1100" dirty="0">
                <a:latin typeface="Helvetica" pitchFamily="2" charset="0"/>
              </a:rPr>
              <a:t>&gt; to the entire document collection instead of putting it in the &lt;description&gt;</a:t>
            </a:r>
            <a:r>
              <a:rPr lang="en-US" sz="1100" dirty="0">
                <a:effectLst/>
                <a:latin typeface="Helvetica" pitchFamily="2" charset="0"/>
              </a:rPr>
              <a:t>See the documentation (in collection </a:t>
            </a:r>
            <a:r>
              <a:rPr lang="en-US" sz="1100" dirty="0" err="1">
                <a:effectLst/>
                <a:latin typeface="Helvetica" pitchFamily="2" charset="0"/>
              </a:rPr>
              <a:t>urn:nasa:pds:lucy.llorri:documentt</a:t>
            </a:r>
            <a:r>
              <a:rPr lang="en-US" sz="1100" dirty="0">
                <a:effectLst/>
                <a:latin typeface="Helvetica" pitchFamily="2" charset="0"/>
              </a:rPr>
              <a:t>) for details.&lt;/description&gt;</a:t>
            </a:r>
          </a:p>
          <a:p>
            <a:pPr marL="457200" lvl="1" indent="0">
              <a:buNone/>
            </a:pPr>
            <a:r>
              <a:rPr lang="en-US" sz="1100" dirty="0">
                <a:effectLst/>
                <a:latin typeface="Helvetica" pitchFamily="2" charset="0"/>
              </a:rPr>
              <a:t>	&lt;</a:t>
            </a:r>
            <a:r>
              <a:rPr lang="en-US" sz="1100" dirty="0" err="1">
                <a:effectLst/>
                <a:latin typeface="Helvetica" pitchFamily="2" charset="0"/>
              </a:rPr>
              <a:t>Internal_Reference</a:t>
            </a:r>
            <a:r>
              <a:rPr lang="en-US" sz="1100" dirty="0">
                <a:effectLst/>
                <a:latin typeface="Helvetica" pitchFamily="2" charset="0"/>
              </a:rPr>
              <a:t>&gt;&lt;</a:t>
            </a:r>
            <a:r>
              <a:rPr lang="en-US" sz="1100" dirty="0" err="1">
                <a:effectLst/>
                <a:latin typeface="Helvetica" pitchFamily="2" charset="0"/>
              </a:rPr>
              <a:t>lid_reference</a:t>
            </a:r>
            <a:r>
              <a:rPr lang="en-US" sz="1100" dirty="0">
                <a:effectLst/>
                <a:latin typeface="Helvetica" pitchFamily="2" charset="0"/>
              </a:rPr>
              <a:t>&gt; </a:t>
            </a:r>
            <a:r>
              <a:rPr lang="en-US" sz="1100" dirty="0" err="1">
                <a:effectLst/>
                <a:latin typeface="Helvetica" pitchFamily="2" charset="0"/>
              </a:rPr>
              <a:t>urn:nasa:pds:lucy.llorri:document</a:t>
            </a:r>
            <a:endParaRPr lang="en-US" sz="1100" dirty="0">
              <a:latin typeface="Helvetica" pitchFamily="2" charset="0"/>
            </a:endParaRPr>
          </a:p>
          <a:p>
            <a:r>
              <a:rPr lang="en-US" sz="1100" dirty="0" err="1">
                <a:latin typeface="Helvetica" pitchFamily="2" charset="0"/>
              </a:rPr>
              <a:t>llorri_flat_plasma_quartz_weighted_Mottola.xml</a:t>
            </a:r>
            <a:r>
              <a:rPr lang="en-US" sz="1100" dirty="0">
                <a:latin typeface="Helvetica" pitchFamily="2" charset="0"/>
              </a:rPr>
              <a:t>, llorri_flat_plasma_quartz_weighted_rebin_4x4_Mottola.xml </a:t>
            </a:r>
          </a:p>
          <a:p>
            <a:pPr lvl="1"/>
            <a:r>
              <a:rPr lang="en-US" sz="1100" dirty="0">
                <a:latin typeface="Helvetica" pitchFamily="2" charset="0"/>
              </a:rPr>
              <a:t>I would have a clearer title that what you have</a:t>
            </a:r>
          </a:p>
          <a:p>
            <a:r>
              <a:rPr lang="en-US" sz="1100" dirty="0" err="1">
                <a:latin typeface="Helvetica" pitchFamily="2" charset="0"/>
              </a:rPr>
              <a:t>llorri_flat_plasma_quartz_weighted_Mottola.xml</a:t>
            </a:r>
            <a:r>
              <a:rPr lang="en-US" sz="1100" dirty="0">
                <a:latin typeface="Helvetica" pitchFamily="2" charset="0"/>
              </a:rPr>
              <a:t>, llorri_flat_plasma_quartz_weighted_rebin_4x4_Mottola.xml, dinky_flat_1x1.xml, dinky_flat_4x.xml </a:t>
            </a:r>
          </a:p>
          <a:p>
            <a:pPr lvl="1"/>
            <a:r>
              <a:rPr lang="en-US" sz="1100" dirty="0">
                <a:latin typeface="Helvetica" pitchFamily="2" charset="0"/>
              </a:rPr>
              <a:t>this correct (because of the format) ?</a:t>
            </a:r>
          </a:p>
          <a:p>
            <a:pPr marL="457200" lvl="1" indent="0">
              <a:buNone/>
            </a:pPr>
            <a:r>
              <a:rPr lang="en-US" sz="1100" dirty="0">
                <a:effectLst/>
                <a:latin typeface="Helvetica" pitchFamily="2" charset="0"/>
              </a:rPr>
              <a:t>	&lt;</a:t>
            </a:r>
            <a:r>
              <a:rPr lang="en-US" sz="1100" dirty="0" err="1">
                <a:effectLst/>
                <a:latin typeface="Helvetica" pitchFamily="2" charset="0"/>
              </a:rPr>
              <a:t>Time_Coordinates</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start_date_time</a:t>
            </a:r>
            <a:r>
              <a:rPr lang="en-US" sz="1100" dirty="0">
                <a:effectLst/>
                <a:latin typeface="Helvetica" pitchFamily="2" charset="0"/>
              </a:rPr>
              <a:t>&gt; 2021-10Z&lt;/</a:t>
            </a:r>
            <a:r>
              <a:rPr lang="en-US" sz="1100" dirty="0" err="1">
                <a:effectLst/>
                <a:latin typeface="Helvetica" pitchFamily="2" charset="0"/>
              </a:rPr>
              <a:t>start_date_time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stop_date_time</a:t>
            </a:r>
            <a:r>
              <a:rPr lang="en-US" sz="1100" dirty="0">
                <a:effectLst/>
                <a:latin typeface="Helvetica" pitchFamily="2" charset="0"/>
              </a:rPr>
              <a:t>&gt; 2021-10Z &lt;/</a:t>
            </a:r>
            <a:r>
              <a:rPr lang="en-US" sz="1100" dirty="0" err="1">
                <a:effectLst/>
                <a:latin typeface="Helvetica" pitchFamily="2" charset="0"/>
              </a:rPr>
              <a:t>stop_date_time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Time_Coordinates</a:t>
            </a:r>
            <a:r>
              <a:rPr lang="en-US" sz="1100" dirty="0">
                <a:effectLst/>
                <a:latin typeface="Helvetica" pitchFamily="2" charset="0"/>
              </a:rPr>
              <a:t>&gt;</a:t>
            </a:r>
            <a:endParaRPr lang="en-US" sz="1100" dirty="0">
              <a:latin typeface="Helvetica" pitchFamily="2" charset="0"/>
            </a:endParaRPr>
          </a:p>
          <a:p>
            <a:r>
              <a:rPr lang="en-US" sz="1100" dirty="0">
                <a:latin typeface="Helvetica" pitchFamily="2" charset="0"/>
              </a:rPr>
              <a:t>Previous files : This is not correct </a:t>
            </a:r>
            <a:r>
              <a:rPr lang="en-US" sz="1100" dirty="0">
                <a:effectLst/>
                <a:latin typeface="Helvetica" pitchFamily="2" charset="0"/>
              </a:rPr>
              <a:t>&lt;</a:t>
            </a:r>
            <a:r>
              <a:rPr lang="en-US" sz="1100" dirty="0" err="1">
                <a:effectLst/>
                <a:latin typeface="Helvetica" pitchFamily="2" charset="0"/>
              </a:rPr>
              <a:t>processing_level</a:t>
            </a:r>
            <a:r>
              <a:rPr lang="en-US" sz="1100" dirty="0">
                <a:effectLst/>
                <a:latin typeface="Helvetica" pitchFamily="2" charset="0"/>
              </a:rPr>
              <a:t>&gt;Calibrated&lt;/</a:t>
            </a:r>
            <a:r>
              <a:rPr lang="en-US" sz="1100" dirty="0" err="1">
                <a:effectLst/>
                <a:latin typeface="Helvetica" pitchFamily="2" charset="0"/>
              </a:rPr>
              <a:t>processing_level</a:t>
            </a:r>
            <a:r>
              <a:rPr lang="en-US" sz="1100" dirty="0">
                <a:effectLst/>
                <a:latin typeface="Helvetica" pitchFamily="2" charset="0"/>
              </a:rPr>
              <a:t>&gt; is should be derived</a:t>
            </a:r>
            <a:endParaRPr lang="en-US" sz="1100" dirty="0">
              <a:latin typeface="Helvetica" pitchFamily="2" charset="0"/>
            </a:endParaRPr>
          </a:p>
        </p:txBody>
      </p:sp>
    </p:spTree>
    <p:extLst>
      <p:ext uri="{BB962C8B-B14F-4D97-AF65-F5344CB8AC3E}">
        <p14:creationId xmlns:p14="http://schemas.microsoft.com/office/powerpoint/2010/main" val="4001260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9A6DFD-BC22-D491-D1BC-5DE45814C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AF0FF6-2015-4446-4A33-0687C6264012}"/>
              </a:ext>
            </a:extLst>
          </p:cNvPr>
          <p:cNvSpPr>
            <a:spLocks noGrp="1"/>
          </p:cNvSpPr>
          <p:nvPr>
            <p:ph type="title"/>
          </p:nvPr>
        </p:nvSpPr>
        <p:spPr/>
        <p:txBody>
          <a:bodyPr/>
          <a:lstStyle/>
          <a:p>
            <a:r>
              <a:rPr lang="en-US" dirty="0"/>
              <a:t>Calibration - Collection files </a:t>
            </a:r>
          </a:p>
        </p:txBody>
      </p:sp>
      <p:sp>
        <p:nvSpPr>
          <p:cNvPr id="3" name="Content Placeholder 2">
            <a:extLst>
              <a:ext uri="{FF2B5EF4-FFF2-40B4-BE49-F238E27FC236}">
                <a16:creationId xmlns:a16="http://schemas.microsoft.com/office/drawing/2014/main" id="{8F7D881B-1AF8-75F8-DA5C-A8572A5C4018}"/>
              </a:ext>
            </a:extLst>
          </p:cNvPr>
          <p:cNvSpPr>
            <a:spLocks noGrp="1"/>
          </p:cNvSpPr>
          <p:nvPr>
            <p:ph idx="1"/>
          </p:nvPr>
        </p:nvSpPr>
        <p:spPr>
          <a:xfrm>
            <a:off x="838200" y="1825625"/>
            <a:ext cx="10515600" cy="4861614"/>
          </a:xfrm>
        </p:spPr>
        <p:txBody>
          <a:bodyPr>
            <a:noAutofit/>
          </a:bodyPr>
          <a:lstStyle/>
          <a:p>
            <a:r>
              <a:rPr lang="en-US" sz="1200" dirty="0" err="1">
                <a:latin typeface="Helvetica" pitchFamily="2" charset="0"/>
              </a:rPr>
              <a:t>collection_overview.txt</a:t>
            </a:r>
            <a:r>
              <a:rPr lang="en-US" sz="1200" dirty="0">
                <a:latin typeface="Helvetica" pitchFamily="2" charset="0"/>
              </a:rPr>
              <a:t> </a:t>
            </a:r>
          </a:p>
          <a:p>
            <a:pPr marL="457200" lvl="1" indent="0">
              <a:buNone/>
            </a:pPr>
            <a:r>
              <a:rPr lang="en-US" sz="1200" dirty="0">
                <a:latin typeface="Helvetica" pitchFamily="2" charset="0"/>
              </a:rPr>
              <a:t>No problem</a:t>
            </a:r>
          </a:p>
          <a:p>
            <a:r>
              <a:rPr lang="en-US" sz="1200" dirty="0" err="1">
                <a:latin typeface="Helvetica" pitchFamily="2" charset="0"/>
              </a:rPr>
              <a:t>collection_overview.xml</a:t>
            </a:r>
            <a:endParaRPr lang="en-US" sz="1200" dirty="0">
              <a:latin typeface="Helvetica" pitchFamily="2" charset="0"/>
            </a:endParaRPr>
          </a:p>
          <a:p>
            <a:pPr lvl="1"/>
            <a:r>
              <a:rPr lang="en-US" sz="1200" dirty="0">
                <a:latin typeface="Helvetica" pitchFamily="2" charset="0"/>
              </a:rPr>
              <a:t>Update the date </a:t>
            </a:r>
            <a:r>
              <a:rPr lang="en-US" sz="1200" dirty="0">
                <a:effectLst/>
                <a:latin typeface="Helvetica" pitchFamily="2" charset="0"/>
              </a:rPr>
              <a:t>&lt;</a:t>
            </a:r>
            <a:r>
              <a:rPr lang="en-US" sz="1200" dirty="0" err="1">
                <a:effectLst/>
                <a:latin typeface="Helvetica" pitchFamily="2" charset="0"/>
              </a:rPr>
              <a:t>publication_date</a:t>
            </a:r>
            <a:r>
              <a:rPr lang="en-US" sz="1200" dirty="0">
                <a:effectLst/>
                <a:latin typeface="Helvetica" pitchFamily="2" charset="0"/>
              </a:rPr>
              <a:t>&gt;2024-08&lt;/</a:t>
            </a:r>
            <a:r>
              <a:rPr lang="en-US" sz="1200" dirty="0" err="1">
                <a:effectLst/>
                <a:latin typeface="Helvetica" pitchFamily="2" charset="0"/>
              </a:rPr>
              <a:t>publication_date</a:t>
            </a:r>
            <a:r>
              <a:rPr lang="en-US" sz="1200" dirty="0">
                <a:effectLst/>
                <a:latin typeface="Helvetica" pitchFamily="2" charset="0"/>
              </a:rPr>
              <a:t>&gt;</a:t>
            </a:r>
          </a:p>
          <a:p>
            <a:r>
              <a:rPr lang="en-US" sz="1200" dirty="0" err="1">
                <a:latin typeface="Helvetica" pitchFamily="2" charset="0"/>
              </a:rPr>
              <a:t>c</a:t>
            </a:r>
            <a:r>
              <a:rPr lang="en-US" sz="1200" dirty="0" err="1">
                <a:effectLst/>
                <a:latin typeface="Helvetica" pitchFamily="2" charset="0"/>
              </a:rPr>
              <a:t>ollection.xml</a:t>
            </a:r>
            <a:endParaRPr lang="en-US" sz="1200" dirty="0">
              <a:effectLst/>
              <a:latin typeface="Helvetica" pitchFamily="2" charset="0"/>
            </a:endParaRPr>
          </a:p>
          <a:p>
            <a:pPr lvl="1"/>
            <a:r>
              <a:rPr lang="en-US" sz="1200" dirty="0">
                <a:latin typeface="Helvetica" pitchFamily="2" charset="0"/>
              </a:rPr>
              <a:t>I would suggest the &lt;title&gt; to be </a:t>
            </a:r>
            <a:r>
              <a:rPr lang="en-US" sz="1200" dirty="0">
                <a:effectLst/>
                <a:latin typeface="Helvetica" pitchFamily="2" charset="0"/>
              </a:rPr>
              <a:t>Lucy </a:t>
            </a:r>
            <a:r>
              <a:rPr lang="en-US" sz="1200" dirty="0" err="1">
                <a:effectLst/>
                <a:latin typeface="Helvetica" pitchFamily="2" charset="0"/>
              </a:rPr>
              <a:t>LOng</a:t>
            </a:r>
            <a:r>
              <a:rPr lang="en-US" sz="1200" dirty="0">
                <a:effectLst/>
                <a:latin typeface="Helvetica" pitchFamily="2" charset="0"/>
              </a:rPr>
              <a:t> Range Reconnaissance Imager (L'LORRI) or to at least add “Lucy”</a:t>
            </a:r>
            <a:r>
              <a:rPr lang="en-US" sz="1200" dirty="0">
                <a:latin typeface="Helvetica" pitchFamily="2" charset="0"/>
              </a:rPr>
              <a:t> to be consistent with the </a:t>
            </a:r>
            <a:r>
              <a:rPr lang="en-US" sz="1200" dirty="0" err="1">
                <a:latin typeface="Helvetica" pitchFamily="2" charset="0"/>
              </a:rPr>
              <a:t>collection_overview.xml</a:t>
            </a:r>
            <a:r>
              <a:rPr lang="en-US" sz="1200" dirty="0">
                <a:latin typeface="Helvetica" pitchFamily="2" charset="0"/>
              </a:rPr>
              <a:t> file</a:t>
            </a:r>
          </a:p>
          <a:p>
            <a:pPr lvl="1"/>
            <a:r>
              <a:rPr lang="en-US" sz="1200" dirty="0">
                <a:latin typeface="Helvetica" pitchFamily="2" charset="0"/>
              </a:rPr>
              <a:t>Is this correct because of the format?</a:t>
            </a:r>
          </a:p>
          <a:p>
            <a:pPr marL="457200" lvl="1" indent="0">
              <a:buNone/>
            </a:pPr>
            <a:r>
              <a:rPr lang="en-US" sz="1200" dirty="0">
                <a:effectLst/>
                <a:latin typeface="Helvetica" pitchFamily="2" charset="0"/>
              </a:rPr>
              <a:t>	&lt;</a:t>
            </a:r>
            <a:r>
              <a:rPr lang="en-US" sz="1200" dirty="0" err="1">
                <a:effectLst/>
                <a:latin typeface="Helvetica" pitchFamily="2" charset="0"/>
              </a:rPr>
              <a:t>Time_Coordinates</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start_date_time</a:t>
            </a:r>
            <a:r>
              <a:rPr lang="en-US" sz="1200" dirty="0">
                <a:effectLst/>
                <a:latin typeface="Helvetica" pitchFamily="2" charset="0"/>
              </a:rPr>
              <a:t>&gt;2021-10Z&lt;/</a:t>
            </a:r>
            <a:r>
              <a:rPr lang="en-US" sz="1200" dirty="0" err="1">
                <a:effectLst/>
                <a:latin typeface="Helvetica" pitchFamily="2" charset="0"/>
              </a:rPr>
              <a:t>start_date_time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stop_date_time</a:t>
            </a:r>
            <a:r>
              <a:rPr lang="en-US" sz="1200" dirty="0">
                <a:effectLst/>
                <a:latin typeface="Helvetica" pitchFamily="2" charset="0"/>
              </a:rPr>
              <a:t>&gt;2023-11-01Z&lt;/</a:t>
            </a:r>
            <a:r>
              <a:rPr lang="en-US" sz="1200" dirty="0" err="1">
                <a:effectLst/>
                <a:latin typeface="Helvetica" pitchFamily="2" charset="0"/>
              </a:rPr>
              <a:t>stop_date_time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Time_Coordinates</a:t>
            </a:r>
            <a:r>
              <a:rPr lang="en-US" sz="1200" dirty="0">
                <a:effectLst/>
                <a:latin typeface="Helvetica" pitchFamily="2" charset="0"/>
              </a:rPr>
              <a:t>&gt;</a:t>
            </a:r>
          </a:p>
          <a:p>
            <a:pPr lvl="1"/>
            <a:r>
              <a:rPr lang="en-US" sz="1200" dirty="0">
                <a:effectLst/>
                <a:latin typeface="Helvetica" pitchFamily="2" charset="0"/>
              </a:rPr>
              <a:t>I would add a &lt;comment&gt;</a:t>
            </a:r>
            <a:r>
              <a:rPr lang="en-US" sz="1200" dirty="0">
                <a:latin typeface="Helvetica" pitchFamily="2" charset="0"/>
              </a:rPr>
              <a:t> </a:t>
            </a:r>
            <a:r>
              <a:rPr lang="en-US" sz="1200" dirty="0">
                <a:effectLst/>
                <a:latin typeface="Helvetica" pitchFamily="2" charset="0"/>
              </a:rPr>
              <a:t>to explain the &lt;</a:t>
            </a:r>
            <a:r>
              <a:rPr lang="en-US" sz="1200" dirty="0" err="1">
                <a:effectLst/>
                <a:latin typeface="Helvetica" pitchFamily="2" charset="0"/>
              </a:rPr>
              <a:t>Reference_List</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a:t>
            </a:r>
            <a:r>
              <a:rPr lang="en-US" sz="1200" dirty="0" err="1">
                <a:effectLst/>
                <a:latin typeface="Helvetica" pitchFamily="2" charset="0"/>
              </a:rPr>
              <a:t>Internal_Reference</a:t>
            </a:r>
            <a:r>
              <a:rPr lang="en-US" sz="1200" dirty="0">
                <a:effectLst/>
                <a:latin typeface="Helvetica" pitchFamily="2" charset="0"/>
              </a:rPr>
              <a:t>&gt;</a:t>
            </a:r>
          </a:p>
          <a:p>
            <a:pPr lvl="1"/>
            <a:r>
              <a:rPr lang="en-US" sz="1200" dirty="0">
                <a:effectLst/>
                <a:latin typeface="Helvetica" pitchFamily="2" charset="0"/>
              </a:rPr>
              <a:t>I would add the LIDVID for the overview document</a:t>
            </a:r>
          </a:p>
          <a:p>
            <a:r>
              <a:rPr lang="en-US" sz="1200" dirty="0" err="1">
                <a:effectLst/>
                <a:latin typeface="Helvetica" pitchFamily="2" charset="0"/>
              </a:rPr>
              <a:t>inventory</a:t>
            </a:r>
            <a:r>
              <a:rPr lang="en-US" sz="1200" dirty="0" err="1">
                <a:latin typeface="Helvetica" pitchFamily="2" charset="0"/>
              </a:rPr>
              <a:t>.csv</a:t>
            </a:r>
            <a:endParaRPr lang="en-US" sz="1200" dirty="0">
              <a:latin typeface="Helvetica" pitchFamily="2" charset="0"/>
            </a:endParaRPr>
          </a:p>
          <a:p>
            <a:pPr marL="457200" lvl="1" indent="0">
              <a:buNone/>
            </a:pPr>
            <a:r>
              <a:rPr lang="en-US" sz="1200" dirty="0">
                <a:effectLst/>
                <a:latin typeface="Helvetica" pitchFamily="2" charset="0"/>
              </a:rPr>
              <a:t>No problem. </a:t>
            </a:r>
          </a:p>
          <a:p>
            <a:pPr marL="457200" lvl="1" indent="0">
              <a:buNone/>
            </a:pPr>
            <a:endParaRPr lang="en-US" sz="1200" dirty="0">
              <a:effectLst/>
              <a:latin typeface="Helvetica" pitchFamily="2" charset="0"/>
            </a:endParaRPr>
          </a:p>
          <a:p>
            <a:r>
              <a:rPr lang="en-US" sz="1200" dirty="0">
                <a:latin typeface="Helvetica" pitchFamily="2" charset="0"/>
              </a:rPr>
              <a:t>The PDS4 XML labels validated </a:t>
            </a:r>
          </a:p>
          <a:p>
            <a:r>
              <a:rPr lang="en-US" sz="1200" dirty="0">
                <a:latin typeface="Helvetica" pitchFamily="2" charset="0"/>
              </a:rPr>
              <a:t>All calibration products display correctly in PDS4 Viewer, </a:t>
            </a:r>
            <a:r>
              <a:rPr lang="en-US" sz="1200" dirty="0" err="1">
                <a:latin typeface="Helvetica" pitchFamily="2" charset="0"/>
              </a:rPr>
              <a:t>fv</a:t>
            </a:r>
            <a:r>
              <a:rPr lang="en-US" sz="1200" dirty="0">
                <a:latin typeface="Helvetica" pitchFamily="2" charset="0"/>
              </a:rPr>
              <a:t> and DS9</a:t>
            </a:r>
          </a:p>
          <a:p>
            <a:pPr marL="457200" lvl="1" indent="0">
              <a:buNone/>
            </a:pPr>
            <a:endParaRPr lang="en-US" sz="1100" dirty="0">
              <a:latin typeface="Helvetica" pitchFamily="2" charset="0"/>
            </a:endParaRPr>
          </a:p>
          <a:p>
            <a:pPr lvl="2"/>
            <a:endParaRPr lang="en-US" sz="500" dirty="0">
              <a:effectLst/>
              <a:latin typeface="Helvetica" pitchFamily="2" charset="0"/>
            </a:endParaRPr>
          </a:p>
        </p:txBody>
      </p:sp>
    </p:spTree>
    <p:extLst>
      <p:ext uri="{BB962C8B-B14F-4D97-AF65-F5344CB8AC3E}">
        <p14:creationId xmlns:p14="http://schemas.microsoft.com/office/powerpoint/2010/main" val="3362943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14775</TotalTime>
  <Words>2694</Words>
  <Application>Microsoft Macintosh PowerPoint</Application>
  <PresentationFormat>Widescreen</PresentationFormat>
  <Paragraphs>175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Helvetica</vt:lpstr>
      <vt:lpstr>Office Theme</vt:lpstr>
      <vt:lpstr>Lucy Dinkinesh  L’LORRI Review</vt:lpstr>
      <vt:lpstr>General comments</vt:lpstr>
      <vt:lpstr>Data- Raw and partially processed data</vt:lpstr>
      <vt:lpstr>Data - Raw and partially processed data</vt:lpstr>
      <vt:lpstr>Data - Collection files - Raw and calibrated data</vt:lpstr>
      <vt:lpstr>Data- Raw and partially processed data</vt:lpstr>
      <vt:lpstr>Data – Missing attributes</vt:lpstr>
      <vt:lpstr>Calibration</vt:lpstr>
      <vt:lpstr>Calibration - Collection files </vt:lpstr>
      <vt:lpstr>Calibration step</vt:lpstr>
      <vt:lpstr>Document </vt:lpstr>
      <vt:lpstr>Document - Collection files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Adeline Gicquel-Brodtke</dc:creator>
  <cp:lastModifiedBy>Adeline Gicquel-Brodtke</cp:lastModifiedBy>
  <cp:revision>129</cp:revision>
  <dcterms:created xsi:type="dcterms:W3CDTF">2023-11-14T15:29:40Z</dcterms:created>
  <dcterms:modified xsi:type="dcterms:W3CDTF">2024-09-19T18:04:00Z</dcterms:modified>
</cp:coreProperties>
</file>